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2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6" r:id="rId13"/>
    <p:sldId id="269" r:id="rId14"/>
    <p:sldId id="270" r:id="rId15"/>
    <p:sldId id="256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A4F0"/>
    <a:srgbClr val="93DB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98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1E8150-50BE-4E18-819D-5FBE48CB020B}" type="datetimeFigureOut">
              <a:rPr lang="es-ES" smtClean="0"/>
              <a:t>11/08/2019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1CE2C-E914-4BD4-9758-EC3ECE1E14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94115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B5C321-528C-4E33-B163-ADDD6C214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C92F8B-D5D4-454F-96A0-719C815615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AA7017-CAD5-4FB5-ABDC-BD32801F3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48D0C-F006-4921-A516-3025AD6E999E}" type="datetime1">
              <a:rPr lang="es-ES" smtClean="0"/>
              <a:t>11/08/2019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4FA3E5D-0F31-48D8-96A3-21DA237AD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FFC48D-6487-48C5-B8E2-E367B10E0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2690-15AE-4B77-8B8A-39E5484F4E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8086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B50925-D0C4-4A47-9E21-4091D4B8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59D46CD-F0F4-40C8-B69D-8637CCA47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E2393DA-CC5D-48C7-8E44-109FC17E7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0E2997-E07C-4F5F-B736-D0C7A1DB5A10}" type="datetime1">
              <a:rPr lang="es-ES" smtClean="0"/>
              <a:t>11/08/2019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ADD643-2BE8-48E1-B2C5-A8B06338A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F0BA41D-9FC4-4DE4-A4B5-3D56D1B90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2690-15AE-4B77-8B8A-39E5484F4E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5382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B573A79-46CB-41F4-8EA1-F3ADF8B5D8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88E859C-6CFD-42F8-A437-E64E145D27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ABB1C6-FFC4-40BC-B604-C222D0F08A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9B4B8-ECC6-4D38-AE9A-35DBF369BF17}" type="datetime1">
              <a:rPr lang="es-ES" smtClean="0"/>
              <a:t>11/08/2019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16C6565-59E9-4DFF-83B7-D0C50D6A3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49B4D79-3D0D-48ED-8EFD-80FF5F44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2690-15AE-4B77-8B8A-39E5484F4E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75660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91A1B0-809C-4406-A530-C2D4FFBE9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E034EF-022D-4643-BE28-E6F3DC276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DBE959-A490-4298-B862-D5E5E6C8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40EE9-9388-453B-8AD0-7E942D670E38}" type="datetime1">
              <a:rPr lang="es-ES" smtClean="0"/>
              <a:t>11/08/2019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94D15A-9E32-4FC6-9F6C-B773CFF75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CC9819E-2375-46B2-B8DC-9E636B0BC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2690-15AE-4B77-8B8A-39E5484F4E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719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CDAB1C-7914-4F73-A92C-5018A2A8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4C616B1-1C55-4903-9819-C160E0B2A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E873CAC-462B-4A3C-9098-5C354768D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1F4EA-D2AF-48D7-8E20-60CF71512F07}" type="datetime1">
              <a:rPr lang="es-ES" smtClean="0"/>
              <a:t>11/08/2019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4A84FF8-313E-4133-A945-2787ADE6F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F9912A-33E1-4ED8-A522-6EFDFABE7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2690-15AE-4B77-8B8A-39E5484F4E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03378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4145FC-EC46-4150-ABC1-7F155EAF2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CA0FEC-46C2-470F-B2BE-5BE889F00B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19E13FA-148B-400E-B6AC-919F225F3C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23FBAF-1B44-489D-97D0-DF3CACB80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B4FE5-0756-4C2A-852A-0833ABA1F62C}" type="datetime1">
              <a:rPr lang="es-ES" smtClean="0"/>
              <a:t>11/08/2019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29897BC-85D3-4B4C-B01D-E691CBB32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F1A9066-414A-4B44-B6E9-045DE4202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2690-15AE-4B77-8B8A-39E5484F4E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0609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945308-A807-4EFA-A188-2F2171AE3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BED8B9-4E94-4D99-96B4-42DBBC7C78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2C941E9-9481-4489-96DD-07E0C6156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B02C823-4F36-4A33-B75A-8F7496DF6E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5CDAB94-D242-40D1-B86E-204587A350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55CB26C-B85C-44B5-A587-F6609330A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CDE5F7-BDB8-4394-A4A8-D3428DDB6955}" type="datetime1">
              <a:rPr lang="es-ES" smtClean="0"/>
              <a:t>11/08/2019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450F08EB-EEA2-488D-95A3-90375C67C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F8ED1D4-E0EA-4B92-9F84-ED67D8A39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2690-15AE-4B77-8B8A-39E5484F4E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45520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441209-984D-4D2A-9FF0-B5DB94F03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DF9EEEA-9DAF-4C8B-992F-9158D7CB1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6E0DD-B9C3-47A3-BCFE-625C0A4C63FC}" type="datetime1">
              <a:rPr lang="es-ES" smtClean="0"/>
              <a:t>11/08/2019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05F663F-4E34-4BAE-A836-35DFB711A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630C982-35AD-4803-AF38-2469C3265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2690-15AE-4B77-8B8A-39E5484F4E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0152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ACC126B-57B3-478C-B10C-A029FA687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00CF8-297A-438C-8873-53039DE41A20}" type="datetime1">
              <a:rPr lang="es-ES" smtClean="0"/>
              <a:t>11/08/2019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E274A9C-A4F4-4D28-A79B-49B93A4AD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F815930-5C3C-4FFC-AF8F-62A8847A0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2690-15AE-4B77-8B8A-39E5484F4E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3154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67B0E3-5485-4C7B-A950-412304492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EECE7A-0A3F-4DED-B11A-5C64E8E0D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200DB3C-D7C1-492F-967D-BF6E8E6B7B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44BF43E-4DF6-453E-A38C-CDD4D3BF0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80224-3C0C-4770-99B7-2BF7B4B6A0C2}" type="datetime1">
              <a:rPr lang="es-ES" smtClean="0"/>
              <a:t>11/08/2019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4A094AA-410D-41AE-A535-6368089F1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D90868-FF89-45F9-B92A-D15B0768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2690-15AE-4B77-8B8A-39E5484F4E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0704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F5F2D0-A7B8-4454-8DDC-BA933F599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DE6706F-5847-4161-A940-5ED45A44A8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8B0DFF4-6F54-419F-BB70-E4BE80C8A8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7FF0DE2-B908-4E90-A49B-9A617D5DC8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C34676-9DFF-4F2A-86EB-C34C366D20D2}" type="datetime1">
              <a:rPr lang="es-ES" smtClean="0"/>
              <a:t>11/08/2019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3C6205-B65D-44F7-B201-679CA8396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4227EB-7795-4B41-9DF5-D678E32EC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2690-15AE-4B77-8B8A-39E5484F4E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9637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AEE17213-917E-4C30-92A4-96E0A33FB39C}"/>
              </a:ext>
            </a:extLst>
          </p:cNvPr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B952D27-B015-4DC9-BD34-FF78C4A94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898979-9C3E-4255-859B-1432D9CFF3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57EC36F-0DF6-4961-A85C-A86F46FDC0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336D48-EFFC-484C-854D-47AF43350DB1}" type="datetime1">
              <a:rPr lang="es-ES" smtClean="0"/>
              <a:t>11/08/2019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5A8AC45-DD30-4E10-8DB0-1277424923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051DA7B-EBA9-48D6-BF81-C9F073B976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BD2690-15AE-4B77-8B8A-39E5484F4E8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798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.e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4EDF8E7-4847-4256-9A9C-1F59C49265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41"/>
          <a:stretch/>
        </p:blipFill>
        <p:spPr>
          <a:xfrm>
            <a:off x="276836" y="428895"/>
            <a:ext cx="8643880" cy="600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21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0F26EEB-A50D-4592-8D8E-C48B4494A742}"/>
              </a:ext>
            </a:extLst>
          </p:cNvPr>
          <p:cNvSpPr/>
          <p:nvPr/>
        </p:nvSpPr>
        <p:spPr>
          <a:xfrm>
            <a:off x="848229" y="672884"/>
            <a:ext cx="6778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Garamond" panose="02020404030301010803" pitchFamily="18" charset="0"/>
              </a:rPr>
              <a:t>3. Exploratory Analysis:</a:t>
            </a:r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FB3D22E-0EB2-4D8F-9697-32790B727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0" y="143319"/>
            <a:ext cx="7886700" cy="422274"/>
          </a:xfrm>
        </p:spPr>
        <p:txBody>
          <a:bodyPr>
            <a:noAutofit/>
          </a:bodyPr>
          <a:lstStyle/>
          <a:p>
            <a:pPr algn="ctr"/>
            <a:r>
              <a:rPr lang="es-ES" sz="2800" b="1" dirty="0" err="1">
                <a:solidFill>
                  <a:srgbClr val="0070C0"/>
                </a:solidFill>
              </a:rPr>
              <a:t>Moving</a:t>
            </a:r>
            <a:r>
              <a:rPr lang="es-ES" sz="2800" b="1" dirty="0">
                <a:solidFill>
                  <a:srgbClr val="0070C0"/>
                </a:solidFill>
              </a:rPr>
              <a:t> </a:t>
            </a:r>
            <a:r>
              <a:rPr lang="es-ES" sz="2800" b="1" dirty="0" err="1">
                <a:solidFill>
                  <a:srgbClr val="0070C0"/>
                </a:solidFill>
              </a:rPr>
              <a:t>to</a:t>
            </a:r>
            <a:r>
              <a:rPr lang="es-ES" sz="2800" b="1" dirty="0">
                <a:solidFill>
                  <a:srgbClr val="0070C0"/>
                </a:solidFill>
              </a:rPr>
              <a:t> Toronto</a:t>
            </a:r>
          </a:p>
        </p:txBody>
      </p:sp>
      <p:pic>
        <p:nvPicPr>
          <p:cNvPr id="5" name="Picture 2" descr="Resultado de imagen de scikit learn">
            <a:extLst>
              <a:ext uri="{FF2B5EF4-FFF2-40B4-BE49-F238E27FC236}">
                <a16:creationId xmlns:a16="http://schemas.microsoft.com/office/drawing/2014/main" id="{7E9ECAC2-097B-4848-8112-F7441C7A8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7" t="21965" r="24800" b="19945"/>
          <a:stretch/>
        </p:blipFill>
        <p:spPr bwMode="auto">
          <a:xfrm>
            <a:off x="6284512" y="1650591"/>
            <a:ext cx="2079658" cy="100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46D1770-2D73-4DD4-B4E5-FC1BD9E9FD98}"/>
              </a:ext>
            </a:extLst>
          </p:cNvPr>
          <p:cNvSpPr/>
          <p:nvPr/>
        </p:nvSpPr>
        <p:spPr>
          <a:xfrm>
            <a:off x="1268009" y="1124922"/>
            <a:ext cx="6778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3.3.	Machine learning algorithms used</a:t>
            </a:r>
            <a:r>
              <a:rPr lang="en-GB" b="1" dirty="0">
                <a:latin typeface="Garamond" panose="02020404030301010803" pitchFamily="18" charset="0"/>
              </a:rPr>
              <a:t>:</a:t>
            </a:r>
            <a:endParaRPr lang="es-ES" dirty="0"/>
          </a:p>
        </p:txBody>
      </p:sp>
      <p:pic>
        <p:nvPicPr>
          <p:cNvPr id="2050" name="Picture 2" descr="Resultado de imagen de k means">
            <a:extLst>
              <a:ext uri="{FF2B5EF4-FFF2-40B4-BE49-F238E27FC236}">
                <a16:creationId xmlns:a16="http://schemas.microsoft.com/office/drawing/2014/main" id="{427E4945-822E-445E-B521-9D3517720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95" y="3710798"/>
            <a:ext cx="4863606" cy="225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F4058B3-21CC-4EE6-9999-BFEC1E8D8FF4}"/>
              </a:ext>
            </a:extLst>
          </p:cNvPr>
          <p:cNvSpPr txBox="1"/>
          <p:nvPr/>
        </p:nvSpPr>
        <p:spPr>
          <a:xfrm>
            <a:off x="622795" y="2438471"/>
            <a:ext cx="47891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 apply k-means clustering :</a:t>
            </a:r>
          </a:p>
          <a:p>
            <a:r>
              <a:rPr lang="en-US" sz="1400" dirty="0"/>
              <a:t> a method of vector quantization,  aims to partition n observations into k clusters in which each observation belongs to the cluster with the nearest mean, serving as a prototype of the cluster. </a:t>
            </a:r>
            <a:endParaRPr lang="es-ES" sz="14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BA1AD1D-249B-44B4-B9F9-1D8119169FC0}"/>
              </a:ext>
            </a:extLst>
          </p:cNvPr>
          <p:cNvSpPr txBox="1"/>
          <p:nvPr/>
        </p:nvSpPr>
        <p:spPr>
          <a:xfrm>
            <a:off x="4046478" y="1812474"/>
            <a:ext cx="2460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Using </a:t>
            </a:r>
            <a:r>
              <a:rPr lang="en-US" sz="1400" dirty="0" err="1"/>
              <a:t>scikits</a:t>
            </a:r>
            <a:r>
              <a:rPr lang="en-US" sz="1400" dirty="0"/>
              <a:t> learn </a:t>
            </a:r>
            <a:r>
              <a:rPr lang="en-US" sz="1400" dirty="0" err="1"/>
              <a:t>libray</a:t>
            </a:r>
            <a:endParaRPr lang="es-ES" sz="14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CA4F889-45E1-47ED-AA4C-13D84CC55C98}"/>
              </a:ext>
            </a:extLst>
          </p:cNvPr>
          <p:cNvSpPr txBox="1"/>
          <p:nvPr/>
        </p:nvSpPr>
        <p:spPr>
          <a:xfrm>
            <a:off x="6049925" y="2812702"/>
            <a:ext cx="281762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 We apply K means  as it is one of the algorithms that can be used for items segmentation  </a:t>
            </a:r>
          </a:p>
          <a:p>
            <a:endParaRPr lang="en-US" sz="1600" dirty="0"/>
          </a:p>
          <a:p>
            <a:r>
              <a:rPr lang="en-US" sz="1600" dirty="0"/>
              <a:t>K-Means can group data only </a:t>
            </a:r>
          </a:p>
          <a:p>
            <a:r>
              <a:rPr lang="en-US" sz="1600" dirty="0"/>
              <a:t>unsupervised based on the similarity of items to each other. </a:t>
            </a:r>
          </a:p>
          <a:p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9D7A9E-355E-4E00-B386-7E02BCF4D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2690-15AE-4B77-8B8A-39E5484F4E8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9095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0F26EEB-A50D-4592-8D8E-C48B4494A742}"/>
              </a:ext>
            </a:extLst>
          </p:cNvPr>
          <p:cNvSpPr/>
          <p:nvPr/>
        </p:nvSpPr>
        <p:spPr>
          <a:xfrm>
            <a:off x="848229" y="672884"/>
            <a:ext cx="6778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Garamond" panose="02020404030301010803" pitchFamily="18" charset="0"/>
              </a:rPr>
              <a:t>3. Exploratory Analysis:</a:t>
            </a:r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FB3D22E-0EB2-4D8F-9697-32790B727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0" y="143319"/>
            <a:ext cx="7886700" cy="422274"/>
          </a:xfrm>
        </p:spPr>
        <p:txBody>
          <a:bodyPr>
            <a:noAutofit/>
          </a:bodyPr>
          <a:lstStyle/>
          <a:p>
            <a:pPr algn="ctr"/>
            <a:r>
              <a:rPr lang="es-ES" sz="2800" b="1" dirty="0" err="1">
                <a:solidFill>
                  <a:srgbClr val="0070C0"/>
                </a:solidFill>
              </a:rPr>
              <a:t>Moving</a:t>
            </a:r>
            <a:r>
              <a:rPr lang="es-ES" sz="2800" b="1" dirty="0">
                <a:solidFill>
                  <a:srgbClr val="0070C0"/>
                </a:solidFill>
              </a:rPr>
              <a:t> </a:t>
            </a:r>
            <a:r>
              <a:rPr lang="es-ES" sz="2800" b="1" dirty="0" err="1">
                <a:solidFill>
                  <a:srgbClr val="0070C0"/>
                </a:solidFill>
              </a:rPr>
              <a:t>to</a:t>
            </a:r>
            <a:r>
              <a:rPr lang="es-ES" sz="2800" b="1" dirty="0">
                <a:solidFill>
                  <a:srgbClr val="0070C0"/>
                </a:solidFill>
              </a:rPr>
              <a:t> Toronto</a:t>
            </a:r>
          </a:p>
        </p:txBody>
      </p:sp>
      <p:pic>
        <p:nvPicPr>
          <p:cNvPr id="5" name="Picture 2" descr="Resultado de imagen de scikit learn">
            <a:extLst>
              <a:ext uri="{FF2B5EF4-FFF2-40B4-BE49-F238E27FC236}">
                <a16:creationId xmlns:a16="http://schemas.microsoft.com/office/drawing/2014/main" id="{7E9ECAC2-097B-4848-8112-F7441C7A89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07" t="21965" r="24800" b="19945"/>
          <a:stretch/>
        </p:blipFill>
        <p:spPr bwMode="auto">
          <a:xfrm>
            <a:off x="5796333" y="991367"/>
            <a:ext cx="2079658" cy="100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46D1770-2D73-4DD4-B4E5-FC1BD9E9FD98}"/>
              </a:ext>
            </a:extLst>
          </p:cNvPr>
          <p:cNvSpPr/>
          <p:nvPr/>
        </p:nvSpPr>
        <p:spPr>
          <a:xfrm>
            <a:off x="1268009" y="1124922"/>
            <a:ext cx="6778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Garamond" panose="02020404030301010803" pitchFamily="18" charset="0"/>
              </a:rPr>
              <a:t>3.3.	Machine learning algorithms used</a:t>
            </a:r>
            <a:r>
              <a:rPr lang="en-GB" b="1" dirty="0">
                <a:latin typeface="Garamond" panose="02020404030301010803" pitchFamily="18" charset="0"/>
              </a:rPr>
              <a:t>:</a:t>
            </a:r>
            <a:endParaRPr lang="es-ES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1765C7F-DDB7-4355-BE41-B8912B63DB20}"/>
              </a:ext>
            </a:extLst>
          </p:cNvPr>
          <p:cNvSpPr/>
          <p:nvPr/>
        </p:nvSpPr>
        <p:spPr>
          <a:xfrm>
            <a:off x="848228" y="2235603"/>
            <a:ext cx="7197881" cy="46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30"/>
              </a:spcBef>
              <a:spcAft>
                <a:spcPts val="0"/>
              </a:spcAft>
            </a:pPr>
            <a:r>
              <a:rPr lang="en-GB" spc="-5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order to determine the optimal k number, we’ll apply </a:t>
            </a:r>
            <a:r>
              <a:rPr lang="en-GB" b="1" spc="-5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elbow method</a:t>
            </a: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 descr="C:\Users\Luis\AppData\Local\Microsoft\Windows\INetCache\Content.MSO\1A4AFBE6.tmp">
            <a:extLst>
              <a:ext uri="{FF2B5EF4-FFF2-40B4-BE49-F238E27FC236}">
                <a16:creationId xmlns:a16="http://schemas.microsoft.com/office/drawing/2014/main" id="{7773E507-4EA5-4C34-80AA-FF754726A86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808" y="3101228"/>
            <a:ext cx="5135525" cy="331096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ADEDF8D-4C85-42B0-B276-2DAB8ED325DA}"/>
              </a:ext>
            </a:extLst>
          </p:cNvPr>
          <p:cNvSpPr/>
          <p:nvPr/>
        </p:nvSpPr>
        <p:spPr>
          <a:xfrm>
            <a:off x="6324804" y="4004152"/>
            <a:ext cx="2064283" cy="88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30"/>
              </a:spcBef>
              <a:spcAft>
                <a:spcPts val="0"/>
              </a:spcAft>
            </a:pPr>
            <a:r>
              <a:rPr lang="en-GB" spc="-5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 will use k=5 to find the clusters</a:t>
            </a: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4CF6B89-D7AB-4DBC-AF7A-D5D04AEF1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2690-15AE-4B77-8B8A-39E5484F4E82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5754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0F26EEB-A50D-4592-8D8E-C48B4494A742}"/>
              </a:ext>
            </a:extLst>
          </p:cNvPr>
          <p:cNvSpPr/>
          <p:nvPr/>
        </p:nvSpPr>
        <p:spPr>
          <a:xfrm>
            <a:off x="848229" y="672884"/>
            <a:ext cx="6778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Garamond" panose="02020404030301010803" pitchFamily="18" charset="0"/>
              </a:rPr>
              <a:t>4. Results:</a:t>
            </a:r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FB3D22E-0EB2-4D8F-9697-32790B727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0" y="143319"/>
            <a:ext cx="7886700" cy="422274"/>
          </a:xfrm>
        </p:spPr>
        <p:txBody>
          <a:bodyPr>
            <a:noAutofit/>
          </a:bodyPr>
          <a:lstStyle/>
          <a:p>
            <a:pPr algn="ctr"/>
            <a:r>
              <a:rPr lang="es-ES" sz="2800" b="1" dirty="0" err="1">
                <a:solidFill>
                  <a:srgbClr val="0070C0"/>
                </a:solidFill>
              </a:rPr>
              <a:t>Moving</a:t>
            </a:r>
            <a:r>
              <a:rPr lang="es-ES" sz="2800" b="1" dirty="0">
                <a:solidFill>
                  <a:srgbClr val="0070C0"/>
                </a:solidFill>
              </a:rPr>
              <a:t> </a:t>
            </a:r>
            <a:r>
              <a:rPr lang="es-ES" sz="2800" b="1" dirty="0" err="1">
                <a:solidFill>
                  <a:srgbClr val="0070C0"/>
                </a:solidFill>
              </a:rPr>
              <a:t>to</a:t>
            </a:r>
            <a:r>
              <a:rPr lang="es-ES" sz="2800" b="1" dirty="0">
                <a:solidFill>
                  <a:srgbClr val="0070C0"/>
                </a:solidFill>
              </a:rPr>
              <a:t> Toronto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5C4F95F-0708-470D-BCE1-3FF9EC143A5C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7" t="18295" r="19199" b="7692"/>
          <a:stretch/>
        </p:blipFill>
        <p:spPr bwMode="auto">
          <a:xfrm>
            <a:off x="848229" y="1973078"/>
            <a:ext cx="6076950" cy="39751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2AB03A5-C9C2-4885-A77C-5BB7283BAE54}"/>
              </a:ext>
            </a:extLst>
          </p:cNvPr>
          <p:cNvSpPr txBox="1"/>
          <p:nvPr/>
        </p:nvSpPr>
        <p:spPr>
          <a:xfrm>
            <a:off x="1446028" y="1371600"/>
            <a:ext cx="1616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5 </a:t>
            </a:r>
            <a:r>
              <a:rPr lang="es-ES" dirty="0" err="1"/>
              <a:t>clusters</a:t>
            </a:r>
            <a:endParaRPr lang="es-E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BAB8301-0446-4600-B88D-38BD5F2A8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2690-15AE-4B77-8B8A-39E5484F4E82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9889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0F26EEB-A50D-4592-8D8E-C48B4494A742}"/>
              </a:ext>
            </a:extLst>
          </p:cNvPr>
          <p:cNvSpPr/>
          <p:nvPr/>
        </p:nvSpPr>
        <p:spPr>
          <a:xfrm>
            <a:off x="848229" y="672884"/>
            <a:ext cx="6778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Garamond" panose="02020404030301010803" pitchFamily="18" charset="0"/>
              </a:rPr>
              <a:t>4. Results:</a:t>
            </a:r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FB3D22E-0EB2-4D8F-9697-32790B727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0" y="143319"/>
            <a:ext cx="7886700" cy="422274"/>
          </a:xfrm>
        </p:spPr>
        <p:txBody>
          <a:bodyPr>
            <a:noAutofit/>
          </a:bodyPr>
          <a:lstStyle/>
          <a:p>
            <a:pPr algn="ctr"/>
            <a:r>
              <a:rPr lang="es-ES" sz="2800" b="1" dirty="0" err="1">
                <a:solidFill>
                  <a:srgbClr val="0070C0"/>
                </a:solidFill>
              </a:rPr>
              <a:t>Moving</a:t>
            </a:r>
            <a:r>
              <a:rPr lang="es-ES" sz="2800" b="1" dirty="0">
                <a:solidFill>
                  <a:srgbClr val="0070C0"/>
                </a:solidFill>
              </a:rPr>
              <a:t> </a:t>
            </a:r>
            <a:r>
              <a:rPr lang="es-ES" sz="2800" b="1" dirty="0" err="1">
                <a:solidFill>
                  <a:srgbClr val="0070C0"/>
                </a:solidFill>
              </a:rPr>
              <a:t>to</a:t>
            </a:r>
            <a:r>
              <a:rPr lang="es-ES" sz="2800" b="1" dirty="0">
                <a:solidFill>
                  <a:srgbClr val="0070C0"/>
                </a:solidFill>
              </a:rPr>
              <a:t> Toronto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2AB03A5-C9C2-4885-A77C-5BB7283BAE54}"/>
              </a:ext>
            </a:extLst>
          </p:cNvPr>
          <p:cNvSpPr txBox="1"/>
          <p:nvPr/>
        </p:nvSpPr>
        <p:spPr>
          <a:xfrm>
            <a:off x="858862" y="1360063"/>
            <a:ext cx="1320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5 </a:t>
            </a:r>
            <a:r>
              <a:rPr lang="es-ES" dirty="0" err="1"/>
              <a:t>clusters</a:t>
            </a:r>
            <a:r>
              <a:rPr lang="es-ES" dirty="0"/>
              <a:t> :</a:t>
            </a:r>
          </a:p>
          <a:p>
            <a:endParaRPr lang="es-ES" sz="1000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94C1AA-3823-42A6-8612-F0AE95264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2690-15AE-4B77-8B8A-39E5484F4E82}" type="slidenum">
              <a:rPr lang="es-ES" smtClean="0"/>
              <a:t>13</a:t>
            </a:fld>
            <a:endParaRPr lang="es-E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5932CA2-E325-4AEB-82EB-0E695751599A}"/>
              </a:ext>
            </a:extLst>
          </p:cNvPr>
          <p:cNvSpPr txBox="1"/>
          <p:nvPr/>
        </p:nvSpPr>
        <p:spPr>
          <a:xfrm>
            <a:off x="2351126" y="1321059"/>
            <a:ext cx="6410102" cy="742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GB" sz="1200" dirty="0"/>
              <a:t>Cluster 0 (red) have the best ranked schools but no scores in Gym nor Mall</a:t>
            </a:r>
          </a:p>
          <a:p>
            <a:pPr>
              <a:lnSpc>
                <a:spcPts val="1000"/>
              </a:lnSpc>
            </a:pPr>
            <a:endParaRPr lang="es-ES" sz="1200" dirty="0"/>
          </a:p>
          <a:p>
            <a:pPr>
              <a:lnSpc>
                <a:spcPts val="1000"/>
              </a:lnSpc>
            </a:pPr>
            <a:r>
              <a:rPr lang="en-US" sz="1200" dirty="0"/>
              <a:t>Cluster 4 (orange) it’s the group that scores either on Gym either on Malls but never on both</a:t>
            </a:r>
          </a:p>
          <a:p>
            <a:pPr>
              <a:lnSpc>
                <a:spcPts val="1000"/>
              </a:lnSpc>
            </a:pPr>
            <a:endParaRPr lang="en-US" sz="1200" dirty="0"/>
          </a:p>
          <a:p>
            <a:pPr>
              <a:lnSpc>
                <a:spcPts val="1000"/>
              </a:lnSpc>
            </a:pPr>
            <a:r>
              <a:rPr lang="en-US" sz="1200" dirty="0"/>
              <a:t>Cluster 3 (green) scores on both Gym and Mall but low</a:t>
            </a:r>
            <a:endParaRPr lang="es-ES" sz="120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BC2963D-E0BF-4F5B-95E7-D7A9DD9B7CA3}"/>
              </a:ext>
            </a:extLst>
          </p:cNvPr>
          <p:cNvSpPr txBox="1"/>
          <p:nvPr/>
        </p:nvSpPr>
        <p:spPr>
          <a:xfrm>
            <a:off x="5724269" y="2500473"/>
            <a:ext cx="2923953" cy="3378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highlight>
                  <a:srgbClr val="A6A4F0"/>
                </a:highlight>
              </a:rPr>
              <a:t>Cluster 1 (purple) </a:t>
            </a:r>
            <a:r>
              <a:rPr lang="en-US" sz="1600" dirty="0"/>
              <a:t>and </a:t>
            </a:r>
            <a:r>
              <a:rPr lang="en-US" sz="1600" dirty="0">
                <a:highlight>
                  <a:srgbClr val="93DBF2"/>
                </a:highlight>
              </a:rPr>
              <a:t>Cluster 2 (blue) </a:t>
            </a:r>
            <a:r>
              <a:rPr lang="en-US" sz="1600" dirty="0"/>
              <a:t>offer above 8.7 in schools and higher scores in Gym and Mall than Cluster 3 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Cluster 1 scores more in Gym than Cluster 2 and vice versa </a:t>
            </a:r>
          </a:p>
          <a:p>
            <a:pPr>
              <a:lnSpc>
                <a:spcPct val="150000"/>
              </a:lnSpc>
            </a:pPr>
            <a:endParaRPr lang="en-US" sz="1600" dirty="0"/>
          </a:p>
          <a:p>
            <a:pPr>
              <a:lnSpc>
                <a:spcPct val="150000"/>
              </a:lnSpc>
            </a:pPr>
            <a:r>
              <a:rPr lang="en-US" sz="1600" dirty="0"/>
              <a:t>A trade-off decision</a:t>
            </a:r>
            <a:endParaRPr lang="es-ES" sz="1600" dirty="0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CE62E0B-7BED-42E0-B0CB-EE2925FE06D3}"/>
              </a:ext>
            </a:extLst>
          </p:cNvPr>
          <p:cNvGrpSpPr>
            <a:grpSpLocks noChangeAspect="1"/>
          </p:cNvGrpSpPr>
          <p:nvPr/>
        </p:nvGrpSpPr>
        <p:grpSpPr>
          <a:xfrm>
            <a:off x="614310" y="2467505"/>
            <a:ext cx="4691335" cy="3535934"/>
            <a:chOff x="507987" y="2210016"/>
            <a:chExt cx="6076950" cy="3975100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80126BDD-9C83-4A46-A555-DFAD0C6C7235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47" t="18295" r="19199" b="7692"/>
            <a:stretch/>
          </p:blipFill>
          <p:spPr bwMode="auto">
            <a:xfrm>
              <a:off x="507987" y="2210016"/>
              <a:ext cx="6076950" cy="39751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4" name="Bocadillo: rectángulo con esquinas redondeadas 13">
              <a:extLst>
                <a:ext uri="{FF2B5EF4-FFF2-40B4-BE49-F238E27FC236}">
                  <a16:creationId xmlns:a16="http://schemas.microsoft.com/office/drawing/2014/main" id="{27782891-30BF-40B7-BAB0-25EB9DC168F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37815" y="4679578"/>
              <a:ext cx="1747122" cy="1244008"/>
            </a:xfrm>
            <a:prstGeom prst="wedgeRoundRectCallout">
              <a:avLst>
                <a:gd name="adj1" fmla="val -64012"/>
                <a:gd name="adj2" fmla="val 12711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000" b="1" dirty="0" err="1"/>
                <a:t>Cluster</a:t>
              </a:r>
              <a:r>
                <a:rPr lang="es-ES" sz="1000" b="1" dirty="0"/>
                <a:t> 1 :</a:t>
              </a:r>
            </a:p>
            <a:p>
              <a:pPr algn="ctr"/>
              <a:r>
                <a:rPr lang="es-ES" sz="1000" b="1" dirty="0"/>
                <a:t>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1000" dirty="0" err="1"/>
                <a:t>Ryerson</a:t>
              </a:r>
              <a:endParaRPr lang="es-ES" sz="10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1000" dirty="0"/>
                <a:t>Garden </a:t>
              </a:r>
              <a:r>
                <a:rPr lang="es-ES" sz="1000" dirty="0" err="1"/>
                <a:t>District</a:t>
              </a:r>
              <a:endParaRPr lang="es-ES" sz="1000" dirty="0"/>
            </a:p>
          </p:txBody>
        </p:sp>
        <p:sp>
          <p:nvSpPr>
            <p:cNvPr id="15" name="Bocadillo: rectángulo con esquinas redondeadas 14">
              <a:extLst>
                <a:ext uri="{FF2B5EF4-FFF2-40B4-BE49-F238E27FC236}">
                  <a16:creationId xmlns:a16="http://schemas.microsoft.com/office/drawing/2014/main" id="{1C6256D1-E1CA-4749-9CF9-298B96B0C7CA}"/>
                </a:ext>
              </a:extLst>
            </p:cNvPr>
            <p:cNvSpPr/>
            <p:nvPr/>
          </p:nvSpPr>
          <p:spPr>
            <a:xfrm>
              <a:off x="858862" y="3307965"/>
              <a:ext cx="2096990" cy="1190859"/>
            </a:xfrm>
            <a:prstGeom prst="wedgeRoundRectCallout">
              <a:avLst>
                <a:gd name="adj1" fmla="val 36289"/>
                <a:gd name="adj2" fmla="val 65423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000" b="1" dirty="0" err="1"/>
                <a:t>Cluster</a:t>
              </a:r>
              <a:r>
                <a:rPr lang="es-ES" sz="1000" b="1" dirty="0"/>
                <a:t> 2 :</a:t>
              </a:r>
            </a:p>
            <a:p>
              <a:pPr algn="ctr"/>
              <a:r>
                <a:rPr lang="es-ES" sz="1000" b="1" dirty="0"/>
                <a:t>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1000" dirty="0" err="1"/>
                <a:t>Dovercourt</a:t>
              </a:r>
              <a:r>
                <a:rPr lang="es-ES" sz="1000" dirty="0"/>
                <a:t> </a:t>
              </a:r>
              <a:r>
                <a:rPr lang="es-ES" sz="1000" dirty="0" err="1"/>
                <a:t>Village</a:t>
              </a:r>
              <a:endParaRPr lang="es-ES" sz="10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1000" dirty="0" err="1"/>
                <a:t>Dufferin</a:t>
              </a:r>
              <a:endParaRPr lang="es-ES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45321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0F26EEB-A50D-4592-8D8E-C48B4494A742}"/>
              </a:ext>
            </a:extLst>
          </p:cNvPr>
          <p:cNvSpPr/>
          <p:nvPr/>
        </p:nvSpPr>
        <p:spPr>
          <a:xfrm>
            <a:off x="848229" y="672884"/>
            <a:ext cx="6778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Garamond" panose="02020404030301010803" pitchFamily="18" charset="0"/>
              </a:rPr>
              <a:t>6. Conclusion:</a:t>
            </a:r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FB3D22E-0EB2-4D8F-9697-32790B727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0" y="143319"/>
            <a:ext cx="7886700" cy="422274"/>
          </a:xfrm>
        </p:spPr>
        <p:txBody>
          <a:bodyPr>
            <a:noAutofit/>
          </a:bodyPr>
          <a:lstStyle/>
          <a:p>
            <a:pPr algn="ctr"/>
            <a:r>
              <a:rPr lang="es-ES" sz="2800" b="1" dirty="0" err="1">
                <a:solidFill>
                  <a:srgbClr val="0070C0"/>
                </a:solidFill>
              </a:rPr>
              <a:t>Moving</a:t>
            </a:r>
            <a:r>
              <a:rPr lang="es-ES" sz="2800" b="1" dirty="0">
                <a:solidFill>
                  <a:srgbClr val="0070C0"/>
                </a:solidFill>
              </a:rPr>
              <a:t> </a:t>
            </a:r>
            <a:r>
              <a:rPr lang="es-ES" sz="2800" b="1" dirty="0" err="1">
                <a:solidFill>
                  <a:srgbClr val="0070C0"/>
                </a:solidFill>
              </a:rPr>
              <a:t>to</a:t>
            </a:r>
            <a:r>
              <a:rPr lang="es-ES" sz="2800" b="1" dirty="0">
                <a:solidFill>
                  <a:srgbClr val="0070C0"/>
                </a:solidFill>
              </a:rPr>
              <a:t> Toronto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2AB03A5-C9C2-4885-A77C-5BB7283BAE54}"/>
              </a:ext>
            </a:extLst>
          </p:cNvPr>
          <p:cNvSpPr txBox="1"/>
          <p:nvPr/>
        </p:nvSpPr>
        <p:spPr>
          <a:xfrm>
            <a:off x="507986" y="1331650"/>
            <a:ext cx="43723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/>
              <a:t>A </a:t>
            </a:r>
            <a:r>
              <a:rPr lang="es-ES" sz="1600" dirty="0" err="1"/>
              <a:t>choice</a:t>
            </a:r>
            <a:r>
              <a:rPr lang="es-ES" sz="1600" dirty="0"/>
              <a:t> </a:t>
            </a:r>
            <a:r>
              <a:rPr lang="es-ES" sz="1600" dirty="0" err="1"/>
              <a:t>among</a:t>
            </a:r>
            <a:r>
              <a:rPr lang="es-ES" sz="1600" dirty="0"/>
              <a:t> 4 </a:t>
            </a:r>
            <a:r>
              <a:rPr lang="es-ES" sz="1600" dirty="0" err="1"/>
              <a:t>neighbourhoods</a:t>
            </a:r>
            <a:r>
              <a:rPr lang="es-ES" sz="1600" dirty="0"/>
              <a:t> in 2 </a:t>
            </a:r>
            <a:r>
              <a:rPr lang="es-ES" sz="1600" dirty="0" err="1"/>
              <a:t>clusters</a:t>
            </a:r>
            <a:endParaRPr lang="es-ES" sz="1600" dirty="0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66F00AE2-E0C3-4CED-BF91-A44CF6D4FA44}"/>
              </a:ext>
            </a:extLst>
          </p:cNvPr>
          <p:cNvGrpSpPr>
            <a:grpSpLocks noChangeAspect="1"/>
          </p:cNvGrpSpPr>
          <p:nvPr/>
        </p:nvGrpSpPr>
        <p:grpSpPr>
          <a:xfrm>
            <a:off x="348496" y="1990167"/>
            <a:ext cx="4691335" cy="3535934"/>
            <a:chOff x="507987" y="2210016"/>
            <a:chExt cx="6076950" cy="3975100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75C4F95F-0708-470D-BCE1-3FF9EC143A5C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347" t="18295" r="19199" b="7692"/>
            <a:stretch/>
          </p:blipFill>
          <p:spPr bwMode="auto">
            <a:xfrm>
              <a:off x="507987" y="2210016"/>
              <a:ext cx="6076950" cy="39751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" name="Bocadillo: rectángulo con esquinas redondeadas 1">
              <a:extLst>
                <a:ext uri="{FF2B5EF4-FFF2-40B4-BE49-F238E27FC236}">
                  <a16:creationId xmlns:a16="http://schemas.microsoft.com/office/drawing/2014/main" id="{6B46247B-15DE-4025-88AF-A0AFDF8E25B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37815" y="4679578"/>
              <a:ext cx="1747122" cy="1244008"/>
            </a:xfrm>
            <a:prstGeom prst="wedgeRoundRectCallout">
              <a:avLst>
                <a:gd name="adj1" fmla="val -64012"/>
                <a:gd name="adj2" fmla="val 12711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000" b="1" dirty="0" err="1"/>
                <a:t>Cluster</a:t>
              </a:r>
              <a:r>
                <a:rPr lang="es-ES" sz="1000" b="1" dirty="0"/>
                <a:t> 1 :</a:t>
              </a:r>
            </a:p>
            <a:p>
              <a:pPr algn="ctr"/>
              <a:r>
                <a:rPr lang="es-ES" sz="1000" b="1" dirty="0"/>
                <a:t>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1000" dirty="0" err="1"/>
                <a:t>Ryerson</a:t>
              </a:r>
              <a:endParaRPr lang="es-ES" sz="10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1000" dirty="0"/>
                <a:t>Garden </a:t>
              </a:r>
              <a:r>
                <a:rPr lang="es-ES" sz="1000" dirty="0" err="1"/>
                <a:t>District</a:t>
              </a:r>
              <a:endParaRPr lang="es-ES" sz="1000" dirty="0"/>
            </a:p>
          </p:txBody>
        </p:sp>
        <p:sp>
          <p:nvSpPr>
            <p:cNvPr id="9" name="Bocadillo: rectángulo con esquinas redondeadas 8">
              <a:extLst>
                <a:ext uri="{FF2B5EF4-FFF2-40B4-BE49-F238E27FC236}">
                  <a16:creationId xmlns:a16="http://schemas.microsoft.com/office/drawing/2014/main" id="{0B095FEE-DFDF-44C1-8CFE-2FD90C05F2ED}"/>
                </a:ext>
              </a:extLst>
            </p:cNvPr>
            <p:cNvSpPr/>
            <p:nvPr/>
          </p:nvSpPr>
          <p:spPr>
            <a:xfrm>
              <a:off x="858862" y="3307965"/>
              <a:ext cx="2096990" cy="1190859"/>
            </a:xfrm>
            <a:prstGeom prst="wedgeRoundRectCallout">
              <a:avLst>
                <a:gd name="adj1" fmla="val 36289"/>
                <a:gd name="adj2" fmla="val 65423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ES" sz="1000" b="1" dirty="0" err="1"/>
                <a:t>Cluster</a:t>
              </a:r>
              <a:r>
                <a:rPr lang="es-ES" sz="1000" b="1" dirty="0"/>
                <a:t> 2 :</a:t>
              </a:r>
            </a:p>
            <a:p>
              <a:pPr algn="ctr"/>
              <a:r>
                <a:rPr lang="es-ES" sz="1000" b="1" dirty="0"/>
                <a:t>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1000" dirty="0" err="1"/>
                <a:t>Dovercourt</a:t>
              </a:r>
              <a:r>
                <a:rPr lang="es-ES" sz="1000" dirty="0"/>
                <a:t> </a:t>
              </a:r>
              <a:r>
                <a:rPr lang="es-ES" sz="1000" dirty="0" err="1"/>
                <a:t>Village</a:t>
              </a:r>
              <a:endParaRPr lang="es-ES" sz="1000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s-ES" sz="1000" dirty="0" err="1"/>
                <a:t>Dufferin</a:t>
              </a:r>
              <a:endParaRPr lang="es-ES" sz="1000" dirty="0"/>
            </a:p>
          </p:txBody>
        </p:sp>
      </p:grp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A437D14-B6D5-467F-ACDC-008D15CB7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2690-15AE-4B77-8B8A-39E5484F4E82}" type="slidenum">
              <a:rPr lang="es-ES" smtClean="0"/>
              <a:t>14</a:t>
            </a:fld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8E87694-5EE8-4203-A3AD-56B439D672A1}"/>
              </a:ext>
            </a:extLst>
          </p:cNvPr>
          <p:cNvSpPr txBox="1"/>
          <p:nvPr/>
        </p:nvSpPr>
        <p:spPr>
          <a:xfrm>
            <a:off x="5384526" y="1886810"/>
            <a:ext cx="35929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It’s clear than many more criteria could be added to refine the decision adding more complexity </a:t>
            </a:r>
          </a:p>
          <a:p>
            <a:endParaRPr lang="en-GB" sz="1600" dirty="0"/>
          </a:p>
          <a:p>
            <a:r>
              <a:rPr lang="en-GB" sz="1600" dirty="0"/>
              <a:t>and a pitfall of this analysis could be the consideration of only one major area of Toronto, taking into account all the areas may be would have provided a more realistic picture.</a:t>
            </a:r>
          </a:p>
          <a:p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 Furthermore, this results also could potentially vary if we use some other clustering techniques like DBSCAN.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0559717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AD59DB7C-4809-4556-B7FC-DF2233A68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7542" y="3987801"/>
            <a:ext cx="6858000" cy="1655762"/>
          </a:xfrm>
        </p:spPr>
        <p:txBody>
          <a:bodyPr>
            <a:normAutofit/>
          </a:bodyPr>
          <a:lstStyle/>
          <a:p>
            <a:r>
              <a:rPr lang="es-ES" sz="6000" dirty="0" err="1"/>
              <a:t>Thanks</a:t>
            </a:r>
            <a:r>
              <a:rPr lang="es-ES" sz="6000" dirty="0"/>
              <a:t> !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4B6F656-0428-44C0-B808-B30E4213A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326"/>
          <a:stretch/>
        </p:blipFill>
        <p:spPr>
          <a:xfrm>
            <a:off x="1736521" y="1214437"/>
            <a:ext cx="5377343" cy="238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50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763240-895B-48AD-953E-7609A5D32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0" y="143319"/>
            <a:ext cx="7886700" cy="422274"/>
          </a:xfrm>
        </p:spPr>
        <p:txBody>
          <a:bodyPr>
            <a:noAutofit/>
          </a:bodyPr>
          <a:lstStyle/>
          <a:p>
            <a:pPr algn="ctr"/>
            <a:r>
              <a:rPr lang="es-ES" sz="2800" b="1" dirty="0" err="1">
                <a:solidFill>
                  <a:srgbClr val="0070C0"/>
                </a:solidFill>
              </a:rPr>
              <a:t>Moving</a:t>
            </a:r>
            <a:r>
              <a:rPr lang="es-ES" sz="2800" b="1" dirty="0">
                <a:solidFill>
                  <a:srgbClr val="0070C0"/>
                </a:solidFill>
              </a:rPr>
              <a:t> </a:t>
            </a:r>
            <a:r>
              <a:rPr lang="es-ES" sz="2800" b="1" dirty="0" err="1">
                <a:solidFill>
                  <a:srgbClr val="0070C0"/>
                </a:solidFill>
              </a:rPr>
              <a:t>to</a:t>
            </a:r>
            <a:r>
              <a:rPr lang="es-ES" sz="2800" b="1" dirty="0">
                <a:solidFill>
                  <a:srgbClr val="0070C0"/>
                </a:solidFill>
              </a:rPr>
              <a:t> Toronto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B2F7AB-AD1F-4BE3-B541-EC0F6CD8085E}"/>
              </a:ext>
            </a:extLst>
          </p:cNvPr>
          <p:cNvSpPr txBox="1"/>
          <p:nvPr/>
        </p:nvSpPr>
        <p:spPr>
          <a:xfrm>
            <a:off x="1337957" y="720320"/>
            <a:ext cx="7384211" cy="58789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2000" dirty="0"/>
              <a:t>1.	The “Business problem”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1.1.	Target audience- who may be interested?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2.	Data Section: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2.1.	Describe Data requirements and Sources needed to solve the problem</a:t>
            </a:r>
          </a:p>
          <a:p>
            <a:pPr lvl="0">
              <a:lnSpc>
                <a:spcPct val="150000"/>
              </a:lnSpc>
            </a:pPr>
            <a:r>
              <a:rPr lang="en-US" sz="2000" dirty="0"/>
              <a:t>3.	Methodology section: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3.1.	Data processing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3.2.	Exploratory data analysis 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3.3.	Machine learning algorithms used.</a:t>
            </a:r>
          </a:p>
          <a:p>
            <a:pPr lvl="0">
              <a:lnSpc>
                <a:spcPct val="200000"/>
              </a:lnSpc>
            </a:pPr>
            <a:r>
              <a:rPr lang="en-US" sz="2000" dirty="0"/>
              <a:t>4.	Results section: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4.1.	Discussion of the results and findings  </a:t>
            </a:r>
          </a:p>
          <a:p>
            <a:pPr lvl="0">
              <a:lnSpc>
                <a:spcPct val="200000"/>
              </a:lnSpc>
            </a:pPr>
            <a:r>
              <a:rPr lang="en-US" sz="2000" dirty="0"/>
              <a:t>5.	Discussion section: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5.1.	Discussion of observations noted and any recommendations</a:t>
            </a:r>
          </a:p>
          <a:p>
            <a:pPr lvl="0">
              <a:lnSpc>
                <a:spcPct val="200000"/>
              </a:lnSpc>
            </a:pPr>
            <a:r>
              <a:rPr lang="en-US" sz="2000" dirty="0"/>
              <a:t>6.	6. Conclusion section:</a:t>
            </a:r>
          </a:p>
          <a:p>
            <a:pPr lvl="1">
              <a:lnSpc>
                <a:spcPct val="150000"/>
              </a:lnSpc>
            </a:pPr>
            <a:r>
              <a:rPr lang="en-US" sz="1400" dirty="0"/>
              <a:t>6.1.	  Options and conclusions.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959F75A-9D33-4C29-91AA-47A21E0A2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2690-15AE-4B77-8B8A-39E5484F4E82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6000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0F26EEB-A50D-4592-8D8E-C48B4494A742}"/>
              </a:ext>
            </a:extLst>
          </p:cNvPr>
          <p:cNvSpPr/>
          <p:nvPr/>
        </p:nvSpPr>
        <p:spPr>
          <a:xfrm>
            <a:off x="848229" y="730658"/>
            <a:ext cx="6778101" cy="393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5000"/>
              </a:lnSpc>
              <a:buAutoNum type="arabicPeriod"/>
            </a:pPr>
            <a:r>
              <a:rPr lang="en-US" b="1" dirty="0">
                <a:latin typeface="Garamond" panose="02020404030301010803" pitchFamily="18" charset="0"/>
                <a:ea typeface="Times New Roman" panose="02020603050405020304" pitchFamily="18" charset="0"/>
              </a:rPr>
              <a:t>Discussion and Background of the Business Problem:</a:t>
            </a:r>
            <a:endParaRPr lang="es-ES" sz="2000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8A8BB3F-84C7-45E5-A3BB-467F6FEB18D8}"/>
              </a:ext>
            </a:extLst>
          </p:cNvPr>
          <p:cNvSpPr/>
          <p:nvPr/>
        </p:nvSpPr>
        <p:spPr>
          <a:xfrm>
            <a:off x="918838" y="1385050"/>
            <a:ext cx="5943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0070C0"/>
                </a:solidFill>
              </a:rPr>
              <a:t>An executive manager has been expatriated to Toronto City and has to look for a new family home in one of its neighbourhoods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4EA1EDA-B90F-4E32-B71A-1B035CD2D7E8}"/>
              </a:ext>
            </a:extLst>
          </p:cNvPr>
          <p:cNvSpPr/>
          <p:nvPr/>
        </p:nvSpPr>
        <p:spPr>
          <a:xfrm>
            <a:off x="848229" y="2483525"/>
            <a:ext cx="7461682" cy="3866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</a:pPr>
            <a:r>
              <a:rPr lang="en-GB" spc="-5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key </a:t>
            </a:r>
            <a:r>
              <a:rPr lang="en-GB" b="1" spc="-5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criteria</a:t>
            </a:r>
            <a:r>
              <a:rPr lang="en-GB" spc="-5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to take into consideration are:</a:t>
            </a:r>
          </a:p>
          <a:p>
            <a:pPr lvl="1">
              <a:lnSpc>
                <a:spcPct val="115000"/>
              </a:lnSpc>
              <a:spcBef>
                <a:spcPts val="2400"/>
              </a:spcBef>
            </a:pPr>
            <a:r>
              <a:rPr lang="en-GB" spc="-5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Family needs</a:t>
            </a:r>
          </a:p>
          <a:p>
            <a:pPr marL="1200150" lvl="2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b="1" spc="-5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good rated elementary schools</a:t>
            </a:r>
            <a:r>
              <a:rPr lang="en-GB" spc="-5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his young children</a:t>
            </a:r>
          </a:p>
          <a:p>
            <a:pPr marL="1200150" lvl="2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pc="-5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presence of plenty of </a:t>
            </a:r>
            <a:r>
              <a:rPr lang="en-GB" b="1" spc="-5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malls</a:t>
            </a:r>
            <a:r>
              <a:rPr lang="en-GB" spc="-5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for his wife.</a:t>
            </a:r>
          </a:p>
          <a:p>
            <a:pPr lvl="1">
              <a:lnSpc>
                <a:spcPct val="115000"/>
              </a:lnSpc>
              <a:spcBef>
                <a:spcPts val="2400"/>
              </a:spcBef>
            </a:pPr>
            <a:r>
              <a:rPr lang="en-GB" spc="-5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Personal needs. </a:t>
            </a:r>
            <a:endParaRPr lang="es-ES" sz="1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0150" lvl="2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pc="-5" dirty="0">
                <a:latin typeface="Garamond" panose="02020404030301010803" pitchFamily="18" charset="0"/>
                <a:cs typeface="Times New Roman" panose="02020603050405020304" pitchFamily="18" charset="0"/>
              </a:rPr>
              <a:t>the existence of gyms in the chosen neighbourhood </a:t>
            </a:r>
            <a:endParaRPr lang="es-ES" spc="-5" dirty="0">
              <a:latin typeface="Garamond" panose="02020404030301010803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2400"/>
              </a:spcBef>
            </a:pPr>
            <a:r>
              <a:rPr lang="en-GB" spc="-5" dirty="0">
                <a:latin typeface="Garamond" panose="02020404030301010803" pitchFamily="18" charset="0"/>
                <a:cs typeface="Times New Roman" panose="02020603050405020304" pitchFamily="18" charset="0"/>
              </a:rPr>
              <a:t>Criteria excluded:</a:t>
            </a:r>
            <a:endParaRPr lang="en-GB" spc="-5" dirty="0">
              <a:latin typeface="Garamond" panose="020204040303010108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b="1" spc="-5" dirty="0">
                <a:latin typeface="Garamond" panose="02020404030301010803" pitchFamily="18" charset="0"/>
                <a:cs typeface="Times New Roman" panose="02020603050405020304" pitchFamily="18" charset="0"/>
              </a:rPr>
              <a:t>criminality factor </a:t>
            </a:r>
            <a:r>
              <a:rPr lang="en-GB" spc="-5" dirty="0">
                <a:latin typeface="Garamond" panose="02020404030301010803" pitchFamily="18" charset="0"/>
                <a:cs typeface="Times New Roman" panose="02020603050405020304" pitchFamily="18" charset="0"/>
              </a:rPr>
              <a:t>due to Toronto  has low crime rates</a:t>
            </a:r>
          </a:p>
          <a:p>
            <a:pPr marL="742950" lvl="1" indent="-285750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GB" spc="-5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b="1" spc="-5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cost of rental housing </a:t>
            </a:r>
            <a:r>
              <a:rPr lang="en-GB" spc="-5" dirty="0">
                <a:latin typeface="Garamond" panose="02020404030301010803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 it is included in the expatriation package</a:t>
            </a:r>
            <a:endParaRPr lang="es-E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E25A6C6-EB58-4DD1-9C64-CF833FE4C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0" y="143319"/>
            <a:ext cx="7886700" cy="422274"/>
          </a:xfrm>
        </p:spPr>
        <p:txBody>
          <a:bodyPr>
            <a:noAutofit/>
          </a:bodyPr>
          <a:lstStyle/>
          <a:p>
            <a:pPr algn="ctr"/>
            <a:r>
              <a:rPr lang="es-ES" sz="2800" b="1" dirty="0" err="1">
                <a:solidFill>
                  <a:srgbClr val="0070C0"/>
                </a:solidFill>
              </a:rPr>
              <a:t>Moving</a:t>
            </a:r>
            <a:r>
              <a:rPr lang="es-ES" sz="2800" b="1" dirty="0">
                <a:solidFill>
                  <a:srgbClr val="0070C0"/>
                </a:solidFill>
              </a:rPr>
              <a:t> </a:t>
            </a:r>
            <a:r>
              <a:rPr lang="es-ES" sz="2800" b="1" dirty="0" err="1">
                <a:solidFill>
                  <a:srgbClr val="0070C0"/>
                </a:solidFill>
              </a:rPr>
              <a:t>to</a:t>
            </a:r>
            <a:r>
              <a:rPr lang="es-ES" sz="2800" b="1" dirty="0">
                <a:solidFill>
                  <a:srgbClr val="0070C0"/>
                </a:solidFill>
              </a:rPr>
              <a:t> Toronto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D23B2CE4-7150-420C-BE8D-6B5E6B526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2690-15AE-4B77-8B8A-39E5484F4E8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25874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0F26EEB-A50D-4592-8D8E-C48B4494A742}"/>
              </a:ext>
            </a:extLst>
          </p:cNvPr>
          <p:cNvSpPr/>
          <p:nvPr/>
        </p:nvSpPr>
        <p:spPr>
          <a:xfrm>
            <a:off x="763169" y="959639"/>
            <a:ext cx="6778101" cy="393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b="1" dirty="0">
                <a:latin typeface="Garamond" panose="02020404030301010803" pitchFamily="18" charset="0"/>
                <a:ea typeface="Times New Roman" panose="02020603050405020304" pitchFamily="18" charset="0"/>
              </a:rPr>
              <a:t>1.1 Target Audience:</a:t>
            </a:r>
            <a:endParaRPr lang="es-ES" sz="2000" dirty="0">
              <a:solidFill>
                <a:srgbClr val="0070C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4EA1EDA-B90F-4E32-B71A-1B035CD2D7E8}"/>
              </a:ext>
            </a:extLst>
          </p:cNvPr>
          <p:cNvSpPr/>
          <p:nvPr/>
        </p:nvSpPr>
        <p:spPr>
          <a:xfrm>
            <a:off x="848229" y="1562590"/>
            <a:ext cx="7980614" cy="4138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50000"/>
              </a:lnSpc>
              <a:buFont typeface="+mj-lt"/>
              <a:buAutoNum type="arabicPeriod"/>
            </a:pPr>
            <a:r>
              <a:rPr lang="en-GB" dirty="0"/>
              <a:t>Investors who could benefit from the model to assess real estate investments </a:t>
            </a:r>
          </a:p>
          <a:p>
            <a:pPr marL="342900" lvl="0" indent="-342900">
              <a:lnSpc>
                <a:spcPct val="250000"/>
              </a:lnSpc>
              <a:buFont typeface="+mj-lt"/>
              <a:buAutoNum type="arabicPeriod"/>
            </a:pPr>
            <a:r>
              <a:rPr lang="en-GB" dirty="0"/>
              <a:t>Commercial Real Estate Brokers encouraged to offer brokerage services</a:t>
            </a:r>
            <a:endParaRPr lang="es-ES" dirty="0"/>
          </a:p>
          <a:p>
            <a:pPr marL="342900" lvl="0" indent="-342900">
              <a:lnSpc>
                <a:spcPct val="250000"/>
              </a:lnSpc>
              <a:buFont typeface="+mj-lt"/>
              <a:buAutoNum type="arabicPeriod"/>
            </a:pPr>
            <a:r>
              <a:rPr lang="en-GB" dirty="0"/>
              <a:t>Big Corporations interested in relocation processes for their expats. </a:t>
            </a:r>
            <a:endParaRPr lang="es-ES" dirty="0"/>
          </a:p>
          <a:p>
            <a:pPr marL="342900" lvl="0" indent="-342900">
              <a:lnSpc>
                <a:spcPct val="250000"/>
              </a:lnSpc>
              <a:buFont typeface="+mj-lt"/>
              <a:buAutoNum type="arabicPeriod"/>
            </a:pPr>
            <a:r>
              <a:rPr lang="en-GB" dirty="0"/>
              <a:t>Public Administration to right size their infrastructures to attract foreign talent</a:t>
            </a:r>
            <a:endParaRPr lang="es-ES" dirty="0"/>
          </a:p>
          <a:p>
            <a:pPr marL="342900" lvl="0" indent="-342900">
              <a:lnSpc>
                <a:spcPct val="250000"/>
              </a:lnSpc>
              <a:buFont typeface="+mj-lt"/>
              <a:buAutoNum type="arabicPeriod"/>
            </a:pPr>
            <a:r>
              <a:rPr lang="en-GB" dirty="0"/>
              <a:t>Toronto residents keen on taking data driven decisions based on the model</a:t>
            </a:r>
            <a:endParaRPr lang="es-ES" dirty="0"/>
          </a:p>
          <a:p>
            <a:pPr marL="342900" lvl="0" indent="-342900">
              <a:lnSpc>
                <a:spcPct val="250000"/>
              </a:lnSpc>
              <a:buFont typeface="+mj-lt"/>
              <a:buAutoNum type="arabicPeriod"/>
            </a:pPr>
            <a:r>
              <a:rPr lang="en-GB" dirty="0"/>
              <a:t>Individuals in expatriation situation who may have to face a similar situation</a:t>
            </a:r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FB3D22E-0EB2-4D8F-9697-32790B727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0" y="143319"/>
            <a:ext cx="7886700" cy="422274"/>
          </a:xfrm>
        </p:spPr>
        <p:txBody>
          <a:bodyPr>
            <a:noAutofit/>
          </a:bodyPr>
          <a:lstStyle/>
          <a:p>
            <a:pPr algn="ctr"/>
            <a:r>
              <a:rPr lang="es-ES" sz="2800" b="1" dirty="0" err="1">
                <a:solidFill>
                  <a:srgbClr val="0070C0"/>
                </a:solidFill>
              </a:rPr>
              <a:t>Moving</a:t>
            </a:r>
            <a:r>
              <a:rPr lang="es-ES" sz="2800" b="1" dirty="0">
                <a:solidFill>
                  <a:srgbClr val="0070C0"/>
                </a:solidFill>
              </a:rPr>
              <a:t> </a:t>
            </a:r>
            <a:r>
              <a:rPr lang="es-ES" sz="2800" b="1" dirty="0" err="1">
                <a:solidFill>
                  <a:srgbClr val="0070C0"/>
                </a:solidFill>
              </a:rPr>
              <a:t>to</a:t>
            </a:r>
            <a:r>
              <a:rPr lang="es-ES" sz="2800" b="1" dirty="0">
                <a:solidFill>
                  <a:srgbClr val="0070C0"/>
                </a:solidFill>
              </a:rPr>
              <a:t> Toronto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3F5FB25-D41A-4AF5-8E36-5F389F568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2690-15AE-4B77-8B8A-39E5484F4E8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97744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0F26EEB-A50D-4592-8D8E-C48B4494A742}"/>
              </a:ext>
            </a:extLst>
          </p:cNvPr>
          <p:cNvSpPr/>
          <p:nvPr/>
        </p:nvSpPr>
        <p:spPr>
          <a:xfrm>
            <a:off x="848229" y="672884"/>
            <a:ext cx="6778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Garamond" panose="02020404030301010803" pitchFamily="18" charset="0"/>
              </a:rPr>
              <a:t>2. Data Preparation</a:t>
            </a:r>
            <a:r>
              <a:rPr lang="en-GB" b="1" dirty="0"/>
              <a:t>: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4EA1EDA-B90F-4E32-B71A-1B035CD2D7E8}"/>
              </a:ext>
            </a:extLst>
          </p:cNvPr>
          <p:cNvSpPr/>
          <p:nvPr/>
        </p:nvSpPr>
        <p:spPr>
          <a:xfrm>
            <a:off x="965188" y="900306"/>
            <a:ext cx="8178812" cy="5881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250000"/>
              </a:lnSpc>
              <a:buFont typeface="+mj-lt"/>
              <a:buAutoNum type="arabicPeriod"/>
            </a:pPr>
            <a:r>
              <a:rPr lang="es-ES" dirty="0" err="1"/>
              <a:t>Packages</a:t>
            </a:r>
            <a:r>
              <a:rPr lang="es-ES" dirty="0"/>
              <a:t>, </a:t>
            </a:r>
            <a:r>
              <a:rPr lang="es-ES" dirty="0" err="1"/>
              <a:t>if</a:t>
            </a:r>
            <a:r>
              <a:rPr lang="es-ES" dirty="0"/>
              <a:t> </a:t>
            </a:r>
            <a:r>
              <a:rPr lang="es-ES" dirty="0" err="1"/>
              <a:t>missing</a:t>
            </a:r>
            <a:endParaRPr lang="es-ES" dirty="0"/>
          </a:p>
          <a:p>
            <a:pPr lvl="1">
              <a:lnSpc>
                <a:spcPct val="150000"/>
              </a:lnSpc>
            </a:pPr>
            <a:r>
              <a:rPr lang="en-US" sz="1400" i="1" dirty="0"/>
              <a:t>beautifulsoup4</a:t>
            </a:r>
            <a:r>
              <a:rPr lang="en-US" sz="1400" dirty="0"/>
              <a:t> to scrape websites </a:t>
            </a:r>
          </a:p>
          <a:p>
            <a:pPr lvl="1">
              <a:lnSpc>
                <a:spcPct val="150000"/>
              </a:lnSpc>
            </a:pPr>
            <a:r>
              <a:rPr lang="en-US" sz="1400" i="1" dirty="0" err="1"/>
              <a:t>geopy</a:t>
            </a:r>
            <a:r>
              <a:rPr lang="en-US" sz="1400" dirty="0"/>
              <a:t> to geocode web services and to locate the coordinates of addresses, cities, countries, and landmarks across the globe using third-party geocoders and other data sources </a:t>
            </a:r>
          </a:p>
          <a:p>
            <a:pPr lvl="1">
              <a:lnSpc>
                <a:spcPct val="150000"/>
              </a:lnSpc>
            </a:pPr>
            <a:r>
              <a:rPr lang="en-US" sz="1400" i="1" dirty="0"/>
              <a:t>folium</a:t>
            </a:r>
            <a:r>
              <a:rPr lang="en-US" sz="1400" dirty="0"/>
              <a:t> to visualize data that’s been manipulated in Python on an interactive leaflet </a:t>
            </a:r>
            <a:r>
              <a:rPr lang="en-US" sz="1400" dirty="0" err="1"/>
              <a:t>map.It</a:t>
            </a:r>
            <a:r>
              <a:rPr lang="en-US" sz="1400" dirty="0"/>
              <a:t> enables both the binding of data to a map visualization as well as passing rich vector/raster/HTML visualizations as markers on the map</a:t>
            </a:r>
          </a:p>
          <a:p>
            <a:pPr marL="342900" lvl="0" indent="-342900">
              <a:lnSpc>
                <a:spcPct val="250000"/>
              </a:lnSpc>
              <a:buFont typeface="+mj-lt"/>
              <a:buAutoNum type="arabicPeriod"/>
            </a:pPr>
            <a:r>
              <a:rPr lang="es-ES" dirty="0" err="1"/>
              <a:t>Libraries</a:t>
            </a:r>
            <a:endParaRPr lang="es-ES" dirty="0"/>
          </a:p>
          <a:p>
            <a:pPr lvl="1">
              <a:lnSpc>
                <a:spcPct val="115000"/>
              </a:lnSpc>
            </a:pPr>
            <a:r>
              <a:rPr lang="en-GB" sz="1400" i="1" spc="-5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GB" sz="1400" spc="-5" dirty="0">
                <a:ea typeface="Times New Roman" panose="02020603050405020304" pitchFamily="18" charset="0"/>
                <a:cs typeface="Times New Roman" panose="02020603050405020304" pitchFamily="18" charset="0"/>
              </a:rPr>
              <a:t>  #  to handle data in a vectorized manner</a:t>
            </a:r>
            <a:endParaRPr lang="es-E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en-GB" sz="1400" i="1" spc="-5" dirty="0">
                <a:ea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en-GB" sz="1400" spc="-5" dirty="0">
                <a:ea typeface="Times New Roman" panose="02020603050405020304" pitchFamily="18" charset="0"/>
                <a:cs typeface="Times New Roman" panose="02020603050405020304" pitchFamily="18" charset="0"/>
              </a:rPr>
              <a:t> #  for data analysis</a:t>
            </a:r>
            <a:endParaRPr lang="es-E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en-GB" sz="1400" i="1" spc="-5" dirty="0">
                <a:ea typeface="Times New Roman" panose="02020603050405020304" pitchFamily="18" charset="0"/>
                <a:cs typeface="Times New Roman" panose="02020603050405020304" pitchFamily="18" charset="0"/>
              </a:rPr>
              <a:t>json   </a:t>
            </a:r>
            <a:r>
              <a:rPr lang="en-GB" sz="1400" spc="-5" dirty="0">
                <a:ea typeface="Times New Roman" panose="02020603050405020304" pitchFamily="18" charset="0"/>
                <a:cs typeface="Times New Roman" panose="02020603050405020304" pitchFamily="18" charset="0"/>
              </a:rPr>
              <a:t> # to handle JSON files</a:t>
            </a:r>
            <a:endParaRPr lang="es-E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en-GB" sz="1400" i="1" spc="-5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Nominatim</a:t>
            </a:r>
            <a:r>
              <a:rPr lang="en-GB" sz="1400" i="1" spc="-5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spc="-5" dirty="0">
                <a:ea typeface="Times New Roman" panose="02020603050405020304" pitchFamily="18" charset="0"/>
                <a:cs typeface="Times New Roman" panose="02020603050405020304" pitchFamily="18" charset="0"/>
              </a:rPr>
              <a:t># to convert an address into latitude and longitude values</a:t>
            </a:r>
            <a:endParaRPr lang="es-E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en-GB" sz="1400" i="1" spc="-5" dirty="0">
                <a:ea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en-GB" sz="1400" spc="-5" dirty="0">
                <a:ea typeface="Times New Roman" panose="02020603050405020304" pitchFamily="18" charset="0"/>
                <a:cs typeface="Times New Roman" panose="02020603050405020304" pitchFamily="18" charset="0"/>
              </a:rPr>
              <a:t> # to handle requests</a:t>
            </a:r>
            <a:endParaRPr lang="es-E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en-GB" sz="1400" i="1" spc="-5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json_normalize</a:t>
            </a:r>
            <a:r>
              <a:rPr lang="en-GB" sz="1400" spc="-5" dirty="0">
                <a:ea typeface="Times New Roman" panose="02020603050405020304" pitchFamily="18" charset="0"/>
                <a:cs typeface="Times New Roman" panose="02020603050405020304" pitchFamily="18" charset="0"/>
              </a:rPr>
              <a:t> # to </a:t>
            </a:r>
            <a:r>
              <a:rPr lang="en-GB" sz="1400" spc="-5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tranform</a:t>
            </a:r>
            <a:r>
              <a:rPr lang="en-GB" sz="1400" spc="-5" dirty="0">
                <a:ea typeface="Times New Roman" panose="02020603050405020304" pitchFamily="18" charset="0"/>
                <a:cs typeface="Times New Roman" panose="02020603050405020304" pitchFamily="18" charset="0"/>
              </a:rPr>
              <a:t> JSON file into a pandas </a:t>
            </a:r>
            <a:r>
              <a:rPr lang="en-GB" sz="1400" spc="-5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dataframe</a:t>
            </a:r>
            <a:endParaRPr lang="es-E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en-GB" sz="1400" i="1" spc="-5" dirty="0">
                <a:ea typeface="Times New Roman" panose="02020603050405020304" pitchFamily="18" charset="0"/>
                <a:cs typeface="Times New Roman" panose="02020603050405020304" pitchFamily="18" charset="0"/>
              </a:rPr>
              <a:t>matplotlib</a:t>
            </a:r>
            <a:r>
              <a:rPr lang="en-GB" sz="1400" spc="-5" dirty="0">
                <a:ea typeface="Times New Roman" panose="02020603050405020304" pitchFamily="18" charset="0"/>
                <a:cs typeface="Times New Roman" panose="02020603050405020304" pitchFamily="18" charset="0"/>
              </a:rPr>
              <a:t> and associated # to plotting </a:t>
            </a:r>
            <a:r>
              <a:rPr lang="en-GB" sz="1400" spc="-5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graphsmodules</a:t>
            </a:r>
            <a:endParaRPr lang="es-E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en-GB" sz="1400" i="1" spc="-5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sklearn</a:t>
            </a:r>
            <a:r>
              <a:rPr lang="en-GB" sz="1400" spc="-5" dirty="0">
                <a:ea typeface="Times New Roman" panose="02020603050405020304" pitchFamily="18" charset="0"/>
                <a:cs typeface="Times New Roman" panose="02020603050405020304" pitchFamily="18" charset="0"/>
              </a:rPr>
              <a:t> # to  use machine learning  k-means at clustering stage</a:t>
            </a:r>
            <a:endParaRPr lang="es-E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en-GB" sz="1400" i="1" spc="-5" dirty="0">
                <a:ea typeface="Times New Roman" panose="02020603050405020304" pitchFamily="18" charset="0"/>
                <a:cs typeface="Times New Roman" panose="02020603050405020304" pitchFamily="18" charset="0"/>
              </a:rPr>
              <a:t>folium</a:t>
            </a:r>
            <a:r>
              <a:rPr lang="en-GB" sz="1400" spc="-5" dirty="0">
                <a:ea typeface="Times New Roman" panose="02020603050405020304" pitchFamily="18" charset="0"/>
                <a:cs typeface="Times New Roman" panose="02020603050405020304" pitchFamily="18" charset="0"/>
              </a:rPr>
              <a:t> #  to map rendering </a:t>
            </a:r>
            <a:endParaRPr lang="es-ES" sz="14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15000"/>
              </a:lnSpc>
            </a:pPr>
            <a:r>
              <a:rPr lang="en-GB" sz="1400" i="1" spc="-5" dirty="0">
                <a:ea typeface="Times New Roman" panose="02020603050405020304" pitchFamily="18" charset="0"/>
                <a:cs typeface="Times New Roman" panose="02020603050405020304" pitchFamily="18" charset="0"/>
              </a:rPr>
              <a:t>geocoder</a:t>
            </a:r>
            <a:r>
              <a:rPr lang="en-GB" sz="1400" spc="-5" dirty="0">
                <a:ea typeface="Times New Roman" panose="02020603050405020304" pitchFamily="18" charset="0"/>
                <a:cs typeface="Times New Roman" panose="02020603050405020304" pitchFamily="18" charset="0"/>
              </a:rPr>
              <a:t> #  to  get coordinates</a:t>
            </a:r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FB3D22E-0EB2-4D8F-9697-32790B727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0" y="143319"/>
            <a:ext cx="7886700" cy="422274"/>
          </a:xfrm>
        </p:spPr>
        <p:txBody>
          <a:bodyPr>
            <a:noAutofit/>
          </a:bodyPr>
          <a:lstStyle/>
          <a:p>
            <a:pPr algn="ctr"/>
            <a:r>
              <a:rPr lang="es-ES" sz="2800" b="1" dirty="0" err="1">
                <a:solidFill>
                  <a:srgbClr val="0070C0"/>
                </a:solidFill>
              </a:rPr>
              <a:t>Moving</a:t>
            </a:r>
            <a:r>
              <a:rPr lang="es-ES" sz="2800" b="1" dirty="0">
                <a:solidFill>
                  <a:srgbClr val="0070C0"/>
                </a:solidFill>
              </a:rPr>
              <a:t> </a:t>
            </a:r>
            <a:r>
              <a:rPr lang="es-ES" sz="2800" b="1" dirty="0" err="1">
                <a:solidFill>
                  <a:srgbClr val="0070C0"/>
                </a:solidFill>
              </a:rPr>
              <a:t>to</a:t>
            </a:r>
            <a:r>
              <a:rPr lang="es-ES" sz="2800" b="1" dirty="0">
                <a:solidFill>
                  <a:srgbClr val="0070C0"/>
                </a:solidFill>
              </a:rPr>
              <a:t> Toronto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6AD5831D-0605-4770-97F9-2E58D9928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2690-15AE-4B77-8B8A-39E5484F4E8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58740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0F26EEB-A50D-4592-8D8E-C48B4494A742}"/>
              </a:ext>
            </a:extLst>
          </p:cNvPr>
          <p:cNvSpPr/>
          <p:nvPr/>
        </p:nvSpPr>
        <p:spPr>
          <a:xfrm>
            <a:off x="848229" y="672884"/>
            <a:ext cx="6778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Garamond" panose="02020404030301010803" pitchFamily="18" charset="0"/>
              </a:rPr>
              <a:t>2. Data Sources</a:t>
            </a:r>
            <a:r>
              <a:rPr lang="en-GB" b="1" dirty="0"/>
              <a:t>:</a:t>
            </a:r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4EA1EDA-B90F-4E32-B71A-1B035CD2D7E8}"/>
              </a:ext>
            </a:extLst>
          </p:cNvPr>
          <p:cNvSpPr/>
          <p:nvPr/>
        </p:nvSpPr>
        <p:spPr>
          <a:xfrm>
            <a:off x="965188" y="1623320"/>
            <a:ext cx="8178812" cy="3844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es-ES" dirty="0"/>
              <a:t>Wikipedia</a:t>
            </a:r>
          </a:p>
          <a:p>
            <a:pPr lvl="1">
              <a:lnSpc>
                <a:spcPct val="150000"/>
              </a:lnSpc>
            </a:pPr>
            <a:r>
              <a:rPr lang="en-GB" sz="1400" i="1" dirty="0"/>
              <a:t>https://en.wikipedia.org/wiki/List_of_postal_codes_of_Canada:_M</a:t>
            </a:r>
            <a:endParaRPr lang="es-ES" sz="1400" i="1" dirty="0"/>
          </a:p>
          <a:p>
            <a:pPr marL="342900" lvl="0" indent="-342900">
              <a:lnSpc>
                <a:spcPct val="250000"/>
              </a:lnSpc>
              <a:buFont typeface="+mj-lt"/>
              <a:buAutoNum type="arabicPeriod"/>
            </a:pPr>
            <a:r>
              <a:rPr lang="es-ES" dirty="0"/>
              <a:t>Foursquare API</a:t>
            </a:r>
          </a:p>
          <a:p>
            <a:pPr marL="571500" lvl="2">
              <a:lnSpc>
                <a:spcPct val="150000"/>
              </a:lnSpc>
            </a:pPr>
            <a:r>
              <a:rPr lang="es-ES" sz="1400" i="1" dirty="0"/>
              <a:t>https://developer.foursquare.com/docs/resources/categories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n-GB" dirty="0" err="1"/>
              <a:t>GeoSpace</a:t>
            </a:r>
            <a:r>
              <a:rPr lang="en-GB" dirty="0"/>
              <a:t> data</a:t>
            </a:r>
          </a:p>
          <a:p>
            <a:pPr marL="685800" lvl="3">
              <a:lnSpc>
                <a:spcPct val="150000"/>
              </a:lnSpc>
            </a:pPr>
            <a:r>
              <a:rPr lang="en-GB" sz="1400" i="1" dirty="0"/>
              <a:t>https://open.toronto.ca/dataset/community-council-boundaries/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eriod"/>
            </a:pPr>
            <a:r>
              <a:rPr lang="es-ES" dirty="0" err="1"/>
              <a:t>Websites</a:t>
            </a:r>
            <a:endParaRPr lang="es-ES" dirty="0"/>
          </a:p>
          <a:p>
            <a:pPr marL="571500" lvl="2">
              <a:lnSpc>
                <a:spcPct val="150000"/>
              </a:lnSpc>
            </a:pPr>
            <a:r>
              <a:rPr lang="en-GB" sz="1400" i="1" dirty="0"/>
              <a:t>ontario.compareschoolrankings.org </a:t>
            </a:r>
            <a:endParaRPr lang="es-ES" sz="1400" i="1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FB3D22E-0EB2-4D8F-9697-32790B727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0" y="143319"/>
            <a:ext cx="7886700" cy="422274"/>
          </a:xfrm>
        </p:spPr>
        <p:txBody>
          <a:bodyPr>
            <a:noAutofit/>
          </a:bodyPr>
          <a:lstStyle/>
          <a:p>
            <a:pPr algn="ctr"/>
            <a:r>
              <a:rPr lang="es-ES" sz="2800" b="1" dirty="0" err="1">
                <a:solidFill>
                  <a:srgbClr val="0070C0"/>
                </a:solidFill>
              </a:rPr>
              <a:t>Moving</a:t>
            </a:r>
            <a:r>
              <a:rPr lang="es-ES" sz="2800" b="1" dirty="0">
                <a:solidFill>
                  <a:srgbClr val="0070C0"/>
                </a:solidFill>
              </a:rPr>
              <a:t> </a:t>
            </a:r>
            <a:r>
              <a:rPr lang="es-ES" sz="2800" b="1" dirty="0" err="1">
                <a:solidFill>
                  <a:srgbClr val="0070C0"/>
                </a:solidFill>
              </a:rPr>
              <a:t>to</a:t>
            </a:r>
            <a:r>
              <a:rPr lang="es-ES" sz="2800" b="1" dirty="0">
                <a:solidFill>
                  <a:srgbClr val="0070C0"/>
                </a:solidFill>
              </a:rPr>
              <a:t> Toronto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C65EB4B6-C1B0-41CB-91BF-2958B59A2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2690-15AE-4B77-8B8A-39E5484F4E8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0832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0F26EEB-A50D-4592-8D8E-C48B4494A742}"/>
              </a:ext>
            </a:extLst>
          </p:cNvPr>
          <p:cNvSpPr/>
          <p:nvPr/>
        </p:nvSpPr>
        <p:spPr>
          <a:xfrm>
            <a:off x="848229" y="595091"/>
            <a:ext cx="6778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Garamond" panose="02020404030301010803" pitchFamily="18" charset="0"/>
              </a:rPr>
              <a:t>3. Methodology section:</a:t>
            </a:r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FB3D22E-0EB2-4D8F-9697-32790B727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0" y="143319"/>
            <a:ext cx="7886700" cy="422274"/>
          </a:xfrm>
        </p:spPr>
        <p:txBody>
          <a:bodyPr>
            <a:noAutofit/>
          </a:bodyPr>
          <a:lstStyle/>
          <a:p>
            <a:pPr algn="ctr"/>
            <a:r>
              <a:rPr lang="es-ES" sz="2800" b="1" dirty="0" err="1">
                <a:solidFill>
                  <a:srgbClr val="0070C0"/>
                </a:solidFill>
              </a:rPr>
              <a:t>Moving</a:t>
            </a:r>
            <a:r>
              <a:rPr lang="es-ES" sz="2800" b="1" dirty="0">
                <a:solidFill>
                  <a:srgbClr val="0070C0"/>
                </a:solidFill>
              </a:rPr>
              <a:t> </a:t>
            </a:r>
            <a:r>
              <a:rPr lang="es-ES" sz="2800" b="1" dirty="0" err="1">
                <a:solidFill>
                  <a:srgbClr val="0070C0"/>
                </a:solidFill>
              </a:rPr>
              <a:t>to</a:t>
            </a:r>
            <a:r>
              <a:rPr lang="es-ES" sz="2800" b="1" dirty="0">
                <a:solidFill>
                  <a:srgbClr val="0070C0"/>
                </a:solidFill>
              </a:rPr>
              <a:t> Toronto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A5DA935-9A0B-4A4F-8091-06A1D3B54831}"/>
              </a:ext>
            </a:extLst>
          </p:cNvPr>
          <p:cNvSpPr txBox="1"/>
          <p:nvPr/>
        </p:nvSpPr>
        <p:spPr>
          <a:xfrm>
            <a:off x="796095" y="1693669"/>
            <a:ext cx="677810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Data </a:t>
            </a:r>
            <a:r>
              <a:rPr lang="es-ES" dirty="0" err="1"/>
              <a:t>wrangling</a:t>
            </a:r>
            <a:r>
              <a:rPr lang="es-ES" dirty="0"/>
              <a:t> </a:t>
            </a:r>
            <a:r>
              <a:rPr lang="es-ES" dirty="0" err="1"/>
              <a:t>process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 Wikipedia </a:t>
            </a:r>
            <a:r>
              <a:rPr lang="es-ES" dirty="0" err="1"/>
              <a:t>source</a:t>
            </a:r>
            <a:r>
              <a:rPr lang="es-ES" dirty="0"/>
              <a:t> input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 </a:t>
            </a:r>
            <a:r>
              <a:rPr lang="es-ES" dirty="0" err="1"/>
              <a:t>Quality</a:t>
            </a:r>
            <a:r>
              <a:rPr lang="es-ES" dirty="0"/>
              <a:t> rules </a:t>
            </a:r>
            <a:r>
              <a:rPr lang="es-ES" dirty="0" err="1"/>
              <a:t>applied</a:t>
            </a:r>
            <a:endParaRPr lang="es-ES" dirty="0"/>
          </a:p>
          <a:p>
            <a:pPr lvl="1">
              <a:lnSpc>
                <a:spcPct val="150000"/>
              </a:lnSpc>
            </a:pPr>
            <a:endParaRPr lang="es-ES" dirty="0"/>
          </a:p>
          <a:p>
            <a:pPr lvl="1">
              <a:lnSpc>
                <a:spcPct val="150000"/>
              </a:lnSpc>
            </a:pPr>
            <a:endParaRPr lang="es-ES" sz="11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API Foursquare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 </a:t>
            </a:r>
            <a:r>
              <a:rPr lang="es-ES" dirty="0" err="1"/>
              <a:t>Extracting</a:t>
            </a:r>
            <a:r>
              <a:rPr lang="es-ES" dirty="0"/>
              <a:t> </a:t>
            </a:r>
            <a:r>
              <a:rPr lang="es-ES" dirty="0" err="1"/>
              <a:t>Venue</a:t>
            </a:r>
            <a:r>
              <a:rPr lang="es-ES" dirty="0"/>
              <a:t> </a:t>
            </a:r>
            <a:r>
              <a:rPr lang="es-ES" dirty="0" err="1"/>
              <a:t>Types</a:t>
            </a:r>
            <a:r>
              <a:rPr lang="es-ES" dirty="0"/>
              <a:t> </a:t>
            </a:r>
            <a:r>
              <a:rPr lang="es-ES" dirty="0" err="1"/>
              <a:t>information</a:t>
            </a:r>
            <a:endParaRPr lang="es-ES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/>
              <a:t>Gym</a:t>
            </a:r>
            <a:endParaRPr lang="es-ES" dirty="0"/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Mall</a:t>
            </a:r>
          </a:p>
          <a:p>
            <a:pPr lvl="2">
              <a:lnSpc>
                <a:spcPct val="150000"/>
              </a:lnSpc>
            </a:pPr>
            <a:endParaRPr lang="es-E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 err="1"/>
              <a:t>Website</a:t>
            </a:r>
            <a:r>
              <a:rPr lang="es-ES" dirty="0"/>
              <a:t> </a:t>
            </a:r>
            <a:r>
              <a:rPr lang="en-GB" i="1" dirty="0"/>
              <a:t>ontario.compareschoolrankings.org </a:t>
            </a:r>
            <a:endParaRPr lang="es-ES" i="1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  </a:t>
            </a:r>
            <a:r>
              <a:rPr lang="es-ES" dirty="0" err="1"/>
              <a:t>building</a:t>
            </a:r>
            <a:r>
              <a:rPr lang="es-ES" dirty="0"/>
              <a:t>               file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extracted</a:t>
            </a:r>
            <a:r>
              <a:rPr lang="es-ES" dirty="0"/>
              <a:t> </a:t>
            </a:r>
            <a:r>
              <a:rPr lang="es-ES" dirty="0" err="1"/>
              <a:t>information</a:t>
            </a:r>
            <a:endParaRPr lang="es-ES" dirty="0"/>
          </a:p>
          <a:p>
            <a:endParaRPr lang="es-ES" dirty="0"/>
          </a:p>
        </p:txBody>
      </p:sp>
      <p:pic>
        <p:nvPicPr>
          <p:cNvPr id="6" name="Picture 21" descr="Resultado de imagen de data cleansing">
            <a:extLst>
              <a:ext uri="{FF2B5EF4-FFF2-40B4-BE49-F238E27FC236}">
                <a16:creationId xmlns:a16="http://schemas.microsoft.com/office/drawing/2014/main" id="{80FCFF51-8880-4D52-98D0-8FA59519E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447" y="993921"/>
            <a:ext cx="2301685" cy="16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n de Foursquare API">
            <a:extLst>
              <a:ext uri="{FF2B5EF4-FFF2-40B4-BE49-F238E27FC236}">
                <a16:creationId xmlns:a16="http://schemas.microsoft.com/office/drawing/2014/main" id="{48AE9E59-4ECF-41BB-BD99-A7F0C6D5E0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21"/>
          <a:stretch/>
        </p:blipFill>
        <p:spPr bwMode="auto">
          <a:xfrm>
            <a:off x="6293448" y="2970398"/>
            <a:ext cx="2301685" cy="149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666ED54-6951-4457-B47A-ABC127295FE7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14" t="7996" r="27051" b="35667"/>
          <a:stretch/>
        </p:blipFill>
        <p:spPr bwMode="auto">
          <a:xfrm>
            <a:off x="6373909" y="4859003"/>
            <a:ext cx="2221224" cy="14954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E9130F49-64C4-45F9-A292-665FF6D5FAB7}"/>
              </a:ext>
            </a:extLst>
          </p:cNvPr>
          <p:cNvSpPr/>
          <p:nvPr/>
        </p:nvSpPr>
        <p:spPr>
          <a:xfrm>
            <a:off x="1268009" y="1124922"/>
            <a:ext cx="6778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Garamond" panose="02020404030301010803" pitchFamily="18" charset="0"/>
              </a:rPr>
              <a:t>3.1 Data Processing:</a:t>
            </a:r>
            <a:endParaRPr lang="es-E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029FAA-D56E-416B-AB09-53654553F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6400" y="524495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CBEC230A-F29D-4F1F-82A7-AF52D5DAA6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6098479"/>
              </p:ext>
            </p:extLst>
          </p:nvPr>
        </p:nvGraphicFramePr>
        <p:xfrm>
          <a:off x="2434509" y="5760470"/>
          <a:ext cx="922921" cy="593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Worksheet" showAsIcon="1" r:id="rId6" imgW="846720" imgH="556560" progId="Excel.Sheet.8">
                  <p:embed/>
                </p:oleObj>
              </mc:Choice>
              <mc:Fallback>
                <p:oleObj name="Worksheet" showAsIcon="1" r:id="rId6" imgW="846720" imgH="556560" progId="Excel.Shee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4509" y="5760470"/>
                        <a:ext cx="922921" cy="59395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FF973FE0-A857-4007-BACF-743CD7AFA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2690-15AE-4B77-8B8A-39E5484F4E8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6607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0F26EEB-A50D-4592-8D8E-C48B4494A742}"/>
              </a:ext>
            </a:extLst>
          </p:cNvPr>
          <p:cNvSpPr/>
          <p:nvPr/>
        </p:nvSpPr>
        <p:spPr>
          <a:xfrm>
            <a:off x="848229" y="672884"/>
            <a:ext cx="6778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Garamond" panose="02020404030301010803" pitchFamily="18" charset="0"/>
              </a:rPr>
              <a:t>3. Methodology section:</a:t>
            </a:r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FB3D22E-0EB2-4D8F-9697-32790B727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0" y="143319"/>
            <a:ext cx="7886700" cy="422274"/>
          </a:xfrm>
        </p:spPr>
        <p:txBody>
          <a:bodyPr>
            <a:noAutofit/>
          </a:bodyPr>
          <a:lstStyle/>
          <a:p>
            <a:pPr algn="ctr"/>
            <a:r>
              <a:rPr lang="es-ES" sz="2800" b="1" dirty="0" err="1">
                <a:solidFill>
                  <a:srgbClr val="0070C0"/>
                </a:solidFill>
              </a:rPr>
              <a:t>Moving</a:t>
            </a:r>
            <a:r>
              <a:rPr lang="es-ES" sz="2800" b="1" dirty="0">
                <a:solidFill>
                  <a:srgbClr val="0070C0"/>
                </a:solidFill>
              </a:rPr>
              <a:t> </a:t>
            </a:r>
            <a:r>
              <a:rPr lang="es-ES" sz="2800" b="1" dirty="0" err="1">
                <a:solidFill>
                  <a:srgbClr val="0070C0"/>
                </a:solidFill>
              </a:rPr>
              <a:t>to</a:t>
            </a:r>
            <a:r>
              <a:rPr lang="es-ES" sz="2800" b="1" dirty="0">
                <a:solidFill>
                  <a:srgbClr val="0070C0"/>
                </a:solidFill>
              </a:rPr>
              <a:t> Toronto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8C827E5-D560-47AF-9C7F-F80C759748A1}"/>
              </a:ext>
            </a:extLst>
          </p:cNvPr>
          <p:cNvPicPr/>
          <p:nvPr/>
        </p:nvPicPr>
        <p:blipFill rotWithShape="1">
          <a:blip r:embed="rId2"/>
          <a:srcRect l="26494" t="21241" r="2356" b="4107"/>
          <a:stretch/>
        </p:blipFill>
        <p:spPr bwMode="auto">
          <a:xfrm>
            <a:off x="550517" y="2237873"/>
            <a:ext cx="3340999" cy="23822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DC86879-4E87-4D57-9B09-2C4B83FFCFD6}"/>
              </a:ext>
            </a:extLst>
          </p:cNvPr>
          <p:cNvPicPr/>
          <p:nvPr/>
        </p:nvPicPr>
        <p:blipFill rotWithShape="1">
          <a:blip r:embed="rId3"/>
          <a:srcRect l="26608" t="20231" r="14078" b="9569"/>
          <a:stretch/>
        </p:blipFill>
        <p:spPr bwMode="auto">
          <a:xfrm>
            <a:off x="5092995" y="2237873"/>
            <a:ext cx="3340999" cy="238225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1E4D61E-C359-4056-980D-66E891FA4156}"/>
              </a:ext>
            </a:extLst>
          </p:cNvPr>
          <p:cNvSpPr txBox="1"/>
          <p:nvPr/>
        </p:nvSpPr>
        <p:spPr>
          <a:xfrm>
            <a:off x="1901928" y="1641579"/>
            <a:ext cx="4670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FROM                                                                     TO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8CA0827-03AC-4DC3-9B85-D7EA44F7E288}"/>
              </a:ext>
            </a:extLst>
          </p:cNvPr>
          <p:cNvSpPr txBox="1"/>
          <p:nvPr/>
        </p:nvSpPr>
        <p:spPr>
          <a:xfrm>
            <a:off x="1274607" y="5320444"/>
            <a:ext cx="5830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Appying</a:t>
            </a:r>
            <a:r>
              <a:rPr lang="es-ES" dirty="0"/>
              <a:t> </a:t>
            </a:r>
            <a:r>
              <a:rPr lang="es-ES" dirty="0" err="1"/>
              <a:t>business</a:t>
            </a:r>
            <a:r>
              <a:rPr lang="es-ES" dirty="0"/>
              <a:t> decisión: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part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Greater</a:t>
            </a:r>
            <a:r>
              <a:rPr lang="es-ES" dirty="0"/>
              <a:t> Toronto </a:t>
            </a:r>
            <a:r>
              <a:rPr lang="es-ES" dirty="0" err="1"/>
              <a:t>area</a:t>
            </a:r>
            <a:endParaRPr lang="es-E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6303B0AD-C089-4196-A0F2-7A9648CCDD38}"/>
              </a:ext>
            </a:extLst>
          </p:cNvPr>
          <p:cNvSpPr/>
          <p:nvPr/>
        </p:nvSpPr>
        <p:spPr>
          <a:xfrm>
            <a:off x="1268009" y="1124922"/>
            <a:ext cx="6778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Garamond" panose="02020404030301010803" pitchFamily="18" charset="0"/>
              </a:rPr>
              <a:t>3.1 Data Processing: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6BD43DF-62B2-44E7-B04C-5AA04524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2690-15AE-4B77-8B8A-39E5484F4E82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5345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0F26EEB-A50D-4592-8D8E-C48B4494A742}"/>
              </a:ext>
            </a:extLst>
          </p:cNvPr>
          <p:cNvSpPr/>
          <p:nvPr/>
        </p:nvSpPr>
        <p:spPr>
          <a:xfrm>
            <a:off x="848229" y="672884"/>
            <a:ext cx="67781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Garamond" panose="02020404030301010803" pitchFamily="18" charset="0"/>
              </a:rPr>
              <a:t>3. Exploratory Analysis:</a:t>
            </a:r>
            <a:endParaRPr lang="es-ES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FB3D22E-0EB2-4D8F-9697-32790B727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30" y="143319"/>
            <a:ext cx="7886700" cy="422274"/>
          </a:xfrm>
        </p:spPr>
        <p:txBody>
          <a:bodyPr>
            <a:noAutofit/>
          </a:bodyPr>
          <a:lstStyle/>
          <a:p>
            <a:pPr algn="ctr"/>
            <a:r>
              <a:rPr lang="es-ES" sz="2800" b="1" dirty="0" err="1">
                <a:solidFill>
                  <a:srgbClr val="0070C0"/>
                </a:solidFill>
              </a:rPr>
              <a:t>Moving</a:t>
            </a:r>
            <a:r>
              <a:rPr lang="es-ES" sz="2800" b="1" dirty="0">
                <a:solidFill>
                  <a:srgbClr val="0070C0"/>
                </a:solidFill>
              </a:rPr>
              <a:t> </a:t>
            </a:r>
            <a:r>
              <a:rPr lang="es-ES" sz="2800" b="1" dirty="0" err="1">
                <a:solidFill>
                  <a:srgbClr val="0070C0"/>
                </a:solidFill>
              </a:rPr>
              <a:t>to</a:t>
            </a:r>
            <a:r>
              <a:rPr lang="es-ES" sz="2800" b="1" dirty="0">
                <a:solidFill>
                  <a:srgbClr val="0070C0"/>
                </a:solidFill>
              </a:rPr>
              <a:t> Toronto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820B373-3E23-4A6A-8861-C4D2F209412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23" y="1185041"/>
            <a:ext cx="4433777" cy="3087965"/>
          </a:xfrm>
          <a:prstGeom prst="rect">
            <a:avLst/>
          </a:prstGeom>
          <a:noFill/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0AC1E28-F410-4990-963D-AB5F76664C33}"/>
              </a:ext>
            </a:extLst>
          </p:cNvPr>
          <p:cNvPicPr/>
          <p:nvPr/>
        </p:nvPicPr>
        <p:blipFill rotWithShape="1">
          <a:blip r:embed="rId3"/>
          <a:srcRect l="25538" t="48130" r="54400" b="26454"/>
          <a:stretch/>
        </p:blipFill>
        <p:spPr bwMode="auto">
          <a:xfrm>
            <a:off x="5593906" y="1393728"/>
            <a:ext cx="3135423" cy="24909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ACCBBD95-91E4-4531-B266-DFFCE235FEE4}"/>
              </a:ext>
            </a:extLst>
          </p:cNvPr>
          <p:cNvPicPr/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10000"/>
                    </a14:imgEffect>
                    <a14:imgEffect>
                      <a14:brightnessContrast brigh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60" t="43453" r="49363" b="23555"/>
          <a:stretch/>
        </p:blipFill>
        <p:spPr bwMode="auto">
          <a:xfrm>
            <a:off x="5891026" y="4236222"/>
            <a:ext cx="2593755" cy="226089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CE8D6925-B08B-43E5-B77E-786D376F7EC6}"/>
              </a:ext>
            </a:extLst>
          </p:cNvPr>
          <p:cNvSpPr txBox="1"/>
          <p:nvPr/>
        </p:nvSpPr>
        <p:spPr>
          <a:xfrm>
            <a:off x="6613450" y="857550"/>
            <a:ext cx="2246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List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values</a:t>
            </a:r>
            <a:endParaRPr lang="es-ES" sz="1600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ABAE9D82-D2E4-4A74-9BFF-DD3CDDB936DF}"/>
              </a:ext>
            </a:extLst>
          </p:cNvPr>
          <p:cNvSpPr txBox="1"/>
          <p:nvPr/>
        </p:nvSpPr>
        <p:spPr>
          <a:xfrm>
            <a:off x="5430726" y="4164854"/>
            <a:ext cx="2246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Distribution</a:t>
            </a:r>
            <a:r>
              <a:rPr lang="es-ES" sz="1600" dirty="0"/>
              <a:t> </a:t>
            </a:r>
          </a:p>
          <a:p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values</a:t>
            </a:r>
            <a:endParaRPr lang="es-ES" sz="1600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9A2750AB-0FEA-4846-A93D-85ADB242A235}"/>
              </a:ext>
            </a:extLst>
          </p:cNvPr>
          <p:cNvSpPr txBox="1"/>
          <p:nvPr/>
        </p:nvSpPr>
        <p:spPr>
          <a:xfrm>
            <a:off x="2654358" y="2815338"/>
            <a:ext cx="2246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Range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values</a:t>
            </a:r>
            <a:endParaRPr lang="es-ES" sz="16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789B9B9-2DA9-461F-ABFC-290AB1E4FA39}"/>
              </a:ext>
            </a:extLst>
          </p:cNvPr>
          <p:cNvPicPr/>
          <p:nvPr/>
        </p:nvPicPr>
        <p:blipFill rotWithShape="1">
          <a:blip r:embed="rId6"/>
          <a:srcRect l="25492" t="70604" r="17151" b="4498"/>
          <a:stretch/>
        </p:blipFill>
        <p:spPr bwMode="auto">
          <a:xfrm>
            <a:off x="1038299" y="4273006"/>
            <a:ext cx="3862315" cy="22608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D0450001-F585-43F6-91E7-4D89DAB184B8}"/>
              </a:ext>
            </a:extLst>
          </p:cNvPr>
          <p:cNvSpPr/>
          <p:nvPr/>
        </p:nvSpPr>
        <p:spPr>
          <a:xfrm>
            <a:off x="357312" y="4749629"/>
            <a:ext cx="8270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 err="1"/>
              <a:t>Level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detail</a:t>
            </a:r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975DD8-6045-4DEE-AA7E-43D282AAB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BD2690-15AE-4B77-8B8A-39E5484F4E82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2688508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371</TotalTime>
  <Words>841</Words>
  <Application>Microsoft Office PowerPoint</Application>
  <PresentationFormat>Presentación en pantalla (4:3)</PresentationFormat>
  <Paragraphs>158</Paragraphs>
  <Slides>15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Garamond</vt:lpstr>
      <vt:lpstr>Times New Roman</vt:lpstr>
      <vt:lpstr>Diseño personalizado</vt:lpstr>
      <vt:lpstr>Worksheet</vt:lpstr>
      <vt:lpstr>Presentación de PowerPoint</vt:lpstr>
      <vt:lpstr>Moving to Toronto</vt:lpstr>
      <vt:lpstr>Moving to Toronto</vt:lpstr>
      <vt:lpstr>Moving to Toronto</vt:lpstr>
      <vt:lpstr>Moving to Toronto</vt:lpstr>
      <vt:lpstr>Moving to Toronto</vt:lpstr>
      <vt:lpstr>Moving to Toronto</vt:lpstr>
      <vt:lpstr>Moving to Toronto</vt:lpstr>
      <vt:lpstr>Moving to Toronto</vt:lpstr>
      <vt:lpstr>Moving to Toronto</vt:lpstr>
      <vt:lpstr>Moving to Toronto</vt:lpstr>
      <vt:lpstr>Moving to Toronto</vt:lpstr>
      <vt:lpstr>Moving to Toronto</vt:lpstr>
      <vt:lpstr>Moving to Toronto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Fernandez</dc:creator>
  <cp:lastModifiedBy>Luis F</cp:lastModifiedBy>
  <cp:revision>27</cp:revision>
  <dcterms:created xsi:type="dcterms:W3CDTF">2019-08-10T08:53:00Z</dcterms:created>
  <dcterms:modified xsi:type="dcterms:W3CDTF">2019-08-11T14:46:08Z</dcterms:modified>
</cp:coreProperties>
</file>